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0"/>
  </p:notesMasterIdLst>
  <p:sldIdLst>
    <p:sldId id="289" r:id="rId5"/>
    <p:sldId id="294" r:id="rId6"/>
    <p:sldId id="297" r:id="rId7"/>
    <p:sldId id="302" r:id="rId8"/>
    <p:sldId id="30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FAC"/>
    <a:srgbClr val="F25F4D"/>
    <a:srgbClr val="008A89"/>
    <a:srgbClr val="198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397E7-17D9-490D-800A-E58A4ACEC9A0}" v="10" dt="2024-07-08T17:30:27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5154" autoAdjust="0"/>
  </p:normalViewPr>
  <p:slideViewPr>
    <p:cSldViewPr>
      <p:cViewPr varScale="1">
        <p:scale>
          <a:sx n="62" d="100"/>
          <a:sy n="62" d="100"/>
        </p:scale>
        <p:origin x="14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7A4C95-96C8-48AC-81F4-98F248ABD0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7422365-2C79-4C8E-A981-0D9970D847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579B3FB-A486-3CB6-AA0C-3F35FCCAC7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E34CB3C-6AE6-4D82-8552-05C0D558A7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0596BCE-D89B-4BBD-9454-B2548AEB04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FC4D16D-DE73-49C9-87D8-9BF6D79DB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FF332F-AD6B-4C9B-96E3-D940723D5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F332F-AD6B-4C9B-96E3-D940723D581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0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693D8E5-39AF-0E74-9968-A309619E9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45334A4-66D9-2CF3-0382-B214A0CF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the online resource – And demonstrate how it works.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First of it’s kind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Specifically for health and social care professionals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 to download information and build a care plan for people they are supporting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Provides the best possible information they need to provide the best possible standard of care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7A24465-AADD-024F-EC97-BDDA3BF25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28C9D0-4A3A-4CED-99AE-35CC95DF545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0758D3-1A56-92EB-88FC-348353D089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7092950" y="609600"/>
            <a:ext cx="2051050" cy="6240463"/>
          </a:xfrm>
          <a:prstGeom prst="rtTriangle">
            <a:avLst/>
          </a:prstGeom>
          <a:solidFill>
            <a:srgbClr val="F25F4D"/>
          </a:solidFill>
          <a:ln w="9525" algn="ctr">
            <a:solidFill>
              <a:srgbClr val="F25F4D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FA2ED79-FF26-19F5-03FB-3E71327C63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1198" r="13385" b="10008"/>
          <a:stretch>
            <a:fillRect/>
          </a:stretch>
        </p:blipFill>
        <p:spPr bwMode="auto">
          <a:xfrm>
            <a:off x="179388" y="173038"/>
            <a:ext cx="16652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5A1FAC"/>
                </a:solidFill>
                <a:latin typeface="Graphik Medium" panose="020B0603030202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25F4D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3BCDCC-3A2C-B033-7E4C-94A3FAD0F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52A734D-B331-E060-4D4F-8118B4AB9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2466733-85B3-EADB-6483-F3C96B90B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EB8FB-8016-44B2-A896-7CC43A6DC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55749F-EDFD-C929-392C-4E224DE10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67679-4660-A2C7-6E9A-F5C74A99F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22A1AB-5D8C-23F4-230A-040688588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7FAB1-3CC1-4B79-BAE3-21D7A3F28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A5E69E-5B55-927B-A6A8-4B61CE795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9BAFA5-C570-C11C-101B-4F383F9D2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369D8B-45E6-0BEF-B7FD-BEA3974C5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D5242-90DE-44CC-BDC0-D2DEEDAD7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5F44F2-F034-F76B-B9EF-20CD9D7F9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F05CA4-17E3-8F3D-0434-C1FB89281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BEB0E-0575-9698-9E70-CB9828BF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08B8-0FD8-46D9-B199-8AD3AA3A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1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C399E3-3E40-85CD-9CB4-85A80ABEF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B42F60-D2AC-8B84-C54B-93B3F8311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61A8CC-7DDA-5545-3B6B-B7D78A6C6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2EC2-E184-43B1-8F84-F5654C403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52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EDA27-1699-CBA8-2359-C5CE6BFBD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B7D92-BF24-56B0-7CFA-AECAF8B17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80522-3674-B2A6-23E7-188EECE92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9F87F-E3C8-40DD-9258-7BF6F7BE8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1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13EF8-8B8A-D7E0-954D-5518AB5D6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96181-2113-B205-2E41-2EF19CE33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490BA-1ED3-6C5F-BA74-57A02EB71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F123D-8D53-4287-AFE7-C5EDB945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3ADEC-3263-068C-293D-7467FC829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0D18A-DE0C-1DDA-02E5-DDC26A2DF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E635D-5B5E-D469-055A-D2A955259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87ED-43C9-4D42-AF20-D4DE9C09C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1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B0B493-6D66-4E2B-C799-DF5C214BF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3F26F-B68A-4320-8151-C00A7BA94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F0F87-EA26-48D6-7782-D35E3CA03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F2374-B438-48DB-BA76-0214C9E8E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3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79A665-B710-9461-983F-FE37DF810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32F47D-0EF6-AE64-71A6-249DBF752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9A3718-3B23-42A5-B0CE-9F1BE9B89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C16DC-9285-49CD-B015-3B4550952B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DD6E01-26DA-4A1C-BFE4-029B7F086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449D65-AF9F-4C85-B39D-EFC756AEC3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raphik Medium" pitchFamily="34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raphik Medium" pitchFamily="34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raphik Medium" pitchFamily="34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raphik Medium" pitchFamily="34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scpguid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46AE1B8-9933-9FA1-5B0C-EC4526440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4000" b="1" dirty="0">
                <a:solidFill>
                  <a:srgbClr val="FF0000"/>
                </a:solidFill>
              </a:rPr>
              <a:t>PSPA Support- What we do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b="1" dirty="0">
                <a:solidFill>
                  <a:srgbClr val="5A1FAC"/>
                </a:solidFill>
              </a:rPr>
              <a:t>Jules Brown - Helpline Care Navigator</a:t>
            </a:r>
          </a:p>
          <a:p>
            <a:pPr marL="0" indent="0">
              <a:buNone/>
            </a:pPr>
            <a:endParaRPr lang="en-GB" altLang="en-US" b="1" dirty="0">
              <a:solidFill>
                <a:srgbClr val="5A1FA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D8B8-721E-BEBE-72A4-D979DE47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53488"/>
            <a:ext cx="7772400" cy="3242512"/>
          </a:xfrm>
        </p:spPr>
        <p:txBody>
          <a:bodyPr/>
          <a:lstStyle/>
          <a:p>
            <a:endParaRPr lang="en-US" dirty="0">
              <a:solidFill>
                <a:srgbClr val="5A1FAC"/>
              </a:solidFill>
            </a:endParaRPr>
          </a:p>
          <a:p>
            <a:endParaRPr lang="en-US" dirty="0">
              <a:solidFill>
                <a:srgbClr val="5A1FAC"/>
              </a:solidFill>
            </a:endParaRPr>
          </a:p>
          <a:p>
            <a:endParaRPr lang="en-US" dirty="0">
              <a:solidFill>
                <a:srgbClr val="5A1FAC"/>
              </a:solidFill>
            </a:endParaRPr>
          </a:p>
          <a:p>
            <a:endParaRPr lang="en-US" dirty="0">
              <a:solidFill>
                <a:srgbClr val="5A1FAC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F62D2A-4A1D-7A45-2761-E33570A6D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41162"/>
              </p:ext>
            </p:extLst>
          </p:nvPr>
        </p:nvGraphicFramePr>
        <p:xfrm>
          <a:off x="1979712" y="221456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bat.Document.2020">
                  <p:embed/>
                </p:oleObj>
              </mc:Choice>
              <mc:Fallback>
                <p:oleObj name="Acrobat Document" r:id="rId2" imgW="4533723" imgH="6415694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712" y="221456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4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E244-477F-5969-1DD3-40CD48BB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11288"/>
          </a:xfrm>
        </p:spPr>
        <p:txBody>
          <a:bodyPr/>
          <a:lstStyle/>
          <a:p>
            <a:r>
              <a:rPr lang="en-GB" sz="2800" dirty="0"/>
              <a:t>Support for Health &amp; Social Care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F07-4E1B-B14B-ABD5-6B72A979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Literature written specifically for HSCPs</a:t>
            </a: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Annual PSPA Study Day</a:t>
            </a: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Guidelines to support Continuing Healthcare Assessments</a:t>
            </a: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Support for regional events </a:t>
            </a:r>
          </a:p>
          <a:p>
            <a:pPr>
              <a:buFontTx/>
              <a:buChar char="•"/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Dedicated point of contact – Helpline Care Navigator (HCN)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en-GB" sz="2000" dirty="0">
                <a:solidFill>
                  <a:srgbClr val="5A1FAC"/>
                </a:solidFill>
                <a:ea typeface="Calibri" panose="020F0502020204030204" pitchFamily="34" charset="0"/>
              </a:rPr>
              <a:t>HCN’s are able to provide regional education events as well as Lunch &amp; Learn or team meeting training sessions</a:t>
            </a:r>
          </a:p>
          <a:p>
            <a:pP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en-GB" altLang="en-US" sz="2000" dirty="0">
                <a:solidFill>
                  <a:srgbClr val="5A1FAC"/>
                </a:solidFill>
              </a:rPr>
              <a:t>Dedicated </a:t>
            </a:r>
            <a:r>
              <a:rPr lang="en-GB" sz="2000" dirty="0">
                <a:solidFill>
                  <a:srgbClr val="5A1FAC"/>
                </a:solidFill>
                <a:ea typeface="Calibri" panose="020F0502020204030204" pitchFamily="34" charset="0"/>
              </a:rPr>
              <a:t>HSCP E-News is sent every 6 weeks with updates about support and information provided</a:t>
            </a:r>
            <a:endParaRPr lang="en-GB" altLang="en-US" sz="2000" dirty="0">
              <a:solidFill>
                <a:srgbClr val="5A1FA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9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35DB23A-A87C-D3FE-0645-9CC2B703B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17463"/>
            <a:ext cx="7772400" cy="1143001"/>
          </a:xfrm>
        </p:spPr>
        <p:txBody>
          <a:bodyPr/>
          <a:lstStyle/>
          <a:p>
            <a:r>
              <a:rPr lang="en-GB" altLang="en-US"/>
              <a:t>Interactive Resource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475E70C-C397-9745-FD25-B360ED87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998538"/>
            <a:ext cx="7772400" cy="20955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5A1FAC"/>
                </a:solidFill>
              </a:rPr>
              <a:t>First online resource for PSP &amp; CBD providing evidence based information on symptom management and best practice.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>
              <a:solidFill>
                <a:srgbClr val="7030A0"/>
              </a:solidFill>
              <a:hlinkClick r:id="rId3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E267EC85-7CDF-2805-5431-BF8B60E3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299200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raphik Regular" panose="020B050303020206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raphik Regular" panose="020B050303020206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raphik Regular" panose="020B050303020206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7030A0"/>
                </a:solidFill>
                <a:latin typeface="Arial" panose="020B0604020202020204" pitchFamily="34" charset="0"/>
                <a:hlinkClick r:id="rId3"/>
              </a:rPr>
              <a:t>https://hscpguide.com/</a:t>
            </a:r>
            <a:r>
              <a:rPr lang="en-GB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941" name="Picture 3">
            <a:extLst>
              <a:ext uri="{FF2B5EF4-FFF2-40B4-BE49-F238E27FC236}">
                <a16:creationId xmlns:a16="http://schemas.microsoft.com/office/drawing/2014/main" id="{DA7E9AC6-BEE9-AE54-582B-7101F6A1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189288"/>
            <a:ext cx="2020887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Text&#10;&#10;Description automatically generated">
            <a:extLst>
              <a:ext uri="{FF2B5EF4-FFF2-40B4-BE49-F238E27FC236}">
                <a16:creationId xmlns:a16="http://schemas.microsoft.com/office/drawing/2014/main" id="{38E5F134-AB40-F030-6F2B-995E2F8C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213100"/>
            <a:ext cx="2020887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Text&#10;&#10;Description automatically generated">
            <a:extLst>
              <a:ext uri="{FF2B5EF4-FFF2-40B4-BE49-F238E27FC236}">
                <a16:creationId xmlns:a16="http://schemas.microsoft.com/office/drawing/2014/main" id="{AA97B7F0-A7B3-FD23-5AAD-8262A205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13100"/>
            <a:ext cx="2020887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D70836C-E8E4-8A85-51D8-79EDFB36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Graphik Regular" panose="020B0503030202060203" pitchFamily="34" charset="0"/>
              </a:rPr>
              <a:t>Single point of access telephone number </a:t>
            </a:r>
            <a:endParaRPr lang="en-GB" altLang="en-US"/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F1B577D5-6F18-7F49-70CD-0D7CB864E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68538" y="1981200"/>
            <a:ext cx="5040312" cy="1138238"/>
          </a:xfrm>
          <a:solidFill>
            <a:srgbClr val="F25F4D"/>
          </a:solidFill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5A1FAC"/>
                </a:solidFill>
                <a:latin typeface="Arial" panose="020B0604020202020204" pitchFamily="34" charset="0"/>
              </a:rPr>
              <a:t>0300 0110 122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helpline@pspassociation.org.uk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3CB06024-29AA-E849-087F-D11C7554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738563"/>
            <a:ext cx="6696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raphik Regular" panose="020B050303020206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raphik Regular" panose="020B050303020206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raphik Regular" panose="020B050303020206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raphik Regular" panose="020B050303020206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We offer a confidential telephone and email service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We are open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          Monday to Friday from 9am-9pm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5A1FAC"/>
                </a:solidFill>
                <a:latin typeface="Arial" panose="020B0604020202020204" pitchFamily="34" charset="0"/>
              </a:rPr>
              <a:t>Please leave a message on our answerphone if we are unavailable and we will get back to you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Graphik Medium"/>
        <a:ea typeface=""/>
        <a:cs typeface=""/>
      </a:majorFont>
      <a:minorFont>
        <a:latin typeface="Graph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C1A107A37A54D91BC57370395A2C5" ma:contentTypeVersion="18" ma:contentTypeDescription="Create a new document." ma:contentTypeScope="" ma:versionID="3a82122a3ea5bf0f5bd7485637b69d93">
  <xsd:schema xmlns:xsd="http://www.w3.org/2001/XMLSchema" xmlns:xs="http://www.w3.org/2001/XMLSchema" xmlns:p="http://schemas.microsoft.com/office/2006/metadata/properties" xmlns:ns2="a05e0708-8021-447a-b406-39ce3f2b19a6" xmlns:ns3="f99b252e-3e75-48ca-ba53-9d771ae125f4" targetNamespace="http://schemas.microsoft.com/office/2006/metadata/properties" ma:root="true" ma:fieldsID="62b7fd4e9168f1254fa0fb331f36bc28" ns2:_="" ns3:_="">
    <xsd:import namespace="a05e0708-8021-447a-b406-39ce3f2b19a6"/>
    <xsd:import namespace="f99b252e-3e75-48ca-ba53-9d771ae125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e0708-8021-447a-b406-39ce3f2b1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3d9996-164f-4fca-91be-6a7bfbc27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b252e-3e75-48ca-ba53-9d771ae12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c4f901-8166-40b0-9b1b-4fee6f13fa85}" ma:internalName="TaxCatchAll" ma:showField="CatchAllData" ma:web="f99b252e-3e75-48ca-ba53-9d771ae125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e0708-8021-447a-b406-39ce3f2b19a6">
      <Terms xmlns="http://schemas.microsoft.com/office/infopath/2007/PartnerControls"/>
    </lcf76f155ced4ddcb4097134ff3c332f>
    <TaxCatchAll xmlns="f99b252e-3e75-48ca-ba53-9d771ae125f4" xsi:nil="true"/>
  </documentManagement>
</p:properties>
</file>

<file path=customXml/itemProps1.xml><?xml version="1.0" encoding="utf-8"?>
<ds:datastoreItem xmlns:ds="http://schemas.openxmlformats.org/officeDocument/2006/customXml" ds:itemID="{5D13E78E-F883-48C5-8A1B-11CC48CE2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8E6E48-0A9F-4A85-A967-729F66B11AD0}"/>
</file>

<file path=customXml/itemProps3.xml><?xml version="1.0" encoding="utf-8"?>
<ds:datastoreItem xmlns:ds="http://schemas.openxmlformats.org/officeDocument/2006/customXml" ds:itemID="{99A7F56A-9464-4F46-9CCD-E00F8B17349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f99b252e-3e75-48ca-ba53-9d771ae125f4"/>
    <ds:schemaRef ds:uri="a05e0708-8021-447a-b406-39ce3f2b19a6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213</Words>
  <Application>Microsoft Office PowerPoint</Application>
  <PresentationFormat>On-screen Show (4:3)</PresentationFormat>
  <Paragraphs>33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Graphik Medium</vt:lpstr>
      <vt:lpstr>Graphik Regular</vt:lpstr>
      <vt:lpstr>Wingdings</vt:lpstr>
      <vt:lpstr>Blank Presentation</vt:lpstr>
      <vt:lpstr>Adobe Acrobat Document</vt:lpstr>
      <vt:lpstr>PowerPoint Presentation</vt:lpstr>
      <vt:lpstr>PowerPoint Presentation</vt:lpstr>
      <vt:lpstr>Support for Health &amp; Social Care professionals</vt:lpstr>
      <vt:lpstr>Interactive Resource</vt:lpstr>
      <vt:lpstr>Single point of access telephone number </vt:lpstr>
    </vt:vector>
  </TitlesOfParts>
  <Company>BSP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Silverman</dc:creator>
  <cp:lastModifiedBy>Julia Brown</cp:lastModifiedBy>
  <cp:revision>250</cp:revision>
  <dcterms:created xsi:type="dcterms:W3CDTF">2011-09-13T15:13:00Z</dcterms:created>
  <dcterms:modified xsi:type="dcterms:W3CDTF">2024-07-08T17:32:09Z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  <property fmtid="{D5CDD505-2E9C-101B-9397-08002B2CF9AE}" pid="4" name="MediaServiceImageTags">
    <vt:lpwstr/>
  </property>
  <property fmtid="{D5CDD505-2E9C-101B-9397-08002B2CF9AE}" pid="5" name="ContentTypeId">
    <vt:lpwstr>0x0101002B0C1A107A37A54D91BC57370395A2C5</vt:lpwstr>
  </property>
</Properties>
</file>