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6" r:id="rId4"/>
    <p:sldId id="285" r:id="rId5"/>
    <p:sldId id="269" r:id="rId6"/>
    <p:sldId id="257" r:id="rId7"/>
    <p:sldId id="283" r:id="rId8"/>
    <p:sldId id="278" r:id="rId9"/>
    <p:sldId id="271" r:id="rId10"/>
    <p:sldId id="259" r:id="rId11"/>
    <p:sldId id="272" r:id="rId12"/>
    <p:sldId id="275" r:id="rId13"/>
    <p:sldId id="284" r:id="rId14"/>
    <p:sldId id="277" r:id="rId15"/>
    <p:sldId id="274" r:id="rId16"/>
    <p:sldId id="263" r:id="rId17"/>
    <p:sldId id="282" r:id="rId18"/>
    <p:sldId id="286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B5E4F-84DC-4269-8AFA-A722F1BFA96A}" v="1" dt="2024-07-10T15:40:31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Brown" userId="9019e8a7-1744-4b71-aea5-e76706f88bcc" providerId="ADAL" clId="{784B5E4F-84DC-4269-8AFA-A722F1BFA96A}"/>
    <pc:docChg chg="custSel addSld modSld">
      <pc:chgData name="Julia Brown" userId="9019e8a7-1744-4b71-aea5-e76706f88bcc" providerId="ADAL" clId="{784B5E4F-84DC-4269-8AFA-A722F1BFA96A}" dt="2024-07-10T15:40:31.478" v="171" actId="20577"/>
      <pc:docMkLst>
        <pc:docMk/>
      </pc:docMkLst>
      <pc:sldChg chg="modSp new mod">
        <pc:chgData name="Julia Brown" userId="9019e8a7-1744-4b71-aea5-e76706f88bcc" providerId="ADAL" clId="{784B5E4F-84DC-4269-8AFA-A722F1BFA96A}" dt="2024-07-10T15:39:12.852" v="93" actId="122"/>
        <pc:sldMkLst>
          <pc:docMk/>
          <pc:sldMk cId="2595970317" sldId="285"/>
        </pc:sldMkLst>
        <pc:spChg chg="mod">
          <ac:chgData name="Julia Brown" userId="9019e8a7-1744-4b71-aea5-e76706f88bcc" providerId="ADAL" clId="{784B5E4F-84DC-4269-8AFA-A722F1BFA96A}" dt="2024-07-10T15:37:42.851" v="17" actId="20577"/>
          <ac:spMkLst>
            <pc:docMk/>
            <pc:sldMk cId="2595970317" sldId="285"/>
            <ac:spMk id="2" creationId="{E7977709-C3EE-65DE-4C6D-0DE278A3A5D8}"/>
          </ac:spMkLst>
        </pc:spChg>
        <pc:spChg chg="mod">
          <ac:chgData name="Julia Brown" userId="9019e8a7-1744-4b71-aea5-e76706f88bcc" providerId="ADAL" clId="{784B5E4F-84DC-4269-8AFA-A722F1BFA96A}" dt="2024-07-10T15:39:12.852" v="93" actId="122"/>
          <ac:spMkLst>
            <pc:docMk/>
            <pc:sldMk cId="2595970317" sldId="285"/>
            <ac:spMk id="3" creationId="{85127D89-18F5-B9F6-6E60-48F2FB9570C4}"/>
          </ac:spMkLst>
        </pc:spChg>
      </pc:sldChg>
      <pc:sldChg chg="modSp new mod">
        <pc:chgData name="Julia Brown" userId="9019e8a7-1744-4b71-aea5-e76706f88bcc" providerId="ADAL" clId="{784B5E4F-84DC-4269-8AFA-A722F1BFA96A}" dt="2024-07-10T15:40:31.478" v="171" actId="20577"/>
        <pc:sldMkLst>
          <pc:docMk/>
          <pc:sldMk cId="413602334" sldId="286"/>
        </pc:sldMkLst>
        <pc:spChg chg="mod">
          <ac:chgData name="Julia Brown" userId="9019e8a7-1744-4b71-aea5-e76706f88bcc" providerId="ADAL" clId="{784B5E4F-84DC-4269-8AFA-A722F1BFA96A}" dt="2024-07-10T15:40:02.399" v="112" actId="12"/>
          <ac:spMkLst>
            <pc:docMk/>
            <pc:sldMk cId="413602334" sldId="286"/>
            <ac:spMk id="2" creationId="{939A00B4-AB49-AB1C-92DF-3EFF68E579FB}"/>
          </ac:spMkLst>
        </pc:spChg>
        <pc:spChg chg="mod">
          <ac:chgData name="Julia Brown" userId="9019e8a7-1744-4b71-aea5-e76706f88bcc" providerId="ADAL" clId="{784B5E4F-84DC-4269-8AFA-A722F1BFA96A}" dt="2024-07-10T15:40:31.478" v="171" actId="20577"/>
          <ac:spMkLst>
            <pc:docMk/>
            <pc:sldMk cId="413602334" sldId="286"/>
            <ac:spMk id="3" creationId="{ECBAAA28-9B92-E3BE-AB2C-9845E08FD1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ula.hewat@aapct.scot.nhs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Atypical parkinsonian conditions – </a:t>
            </a:r>
            <a:r>
              <a:rPr lang="en-GB" dirty="0" err="1"/>
              <a:t>psp</a:t>
            </a:r>
            <a:r>
              <a:rPr lang="en-GB" dirty="0"/>
              <a:t> &amp; </a:t>
            </a:r>
            <a:r>
              <a:rPr lang="en-GB" dirty="0" err="1"/>
              <a:t>cbD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Paula Hewat</a:t>
            </a:r>
          </a:p>
          <a:p>
            <a:r>
              <a:rPr lang="en-GB" sz="1600" dirty="0"/>
              <a:t>Lead Parkinson’s Nurse Specialist</a:t>
            </a:r>
          </a:p>
          <a:p>
            <a:r>
              <a:rPr lang="en-GB" sz="1600" dirty="0"/>
              <a:t>NHS Ayrshire &amp; Arran</a:t>
            </a:r>
          </a:p>
        </p:txBody>
      </p:sp>
    </p:spTree>
    <p:extLst>
      <p:ext uri="{BB962C8B-B14F-4D97-AF65-F5344CB8AC3E}">
        <p14:creationId xmlns:p14="http://schemas.microsoft.com/office/powerpoint/2010/main" val="27680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Cognitive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Commonly frontal dysexecutive syndrome</a:t>
            </a:r>
          </a:p>
          <a:p>
            <a:r>
              <a:rPr lang="en-GB" dirty="0"/>
              <a:t>Memory, visuospatial functions and emotional recognition can be impaired</a:t>
            </a:r>
          </a:p>
          <a:p>
            <a:r>
              <a:rPr lang="en-GB" dirty="0"/>
              <a:t>Apathy and impulsivity co-exist</a:t>
            </a:r>
          </a:p>
          <a:p>
            <a:r>
              <a:rPr lang="en-GB" dirty="0"/>
              <a:t>Emotional lability may hamper/complicate a diagnosis of mood disorder</a:t>
            </a:r>
          </a:p>
        </p:txBody>
      </p:sp>
    </p:spTree>
    <p:extLst>
      <p:ext uri="{BB962C8B-B14F-4D97-AF65-F5344CB8AC3E}">
        <p14:creationId xmlns:p14="http://schemas.microsoft.com/office/powerpoint/2010/main" val="381644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Cognitive differences between PSP &amp; CBD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PSP</a:t>
            </a:r>
          </a:p>
          <a:p>
            <a:pPr lvl="1"/>
            <a:r>
              <a:rPr lang="en-GB" sz="2400" dirty="0"/>
              <a:t>Increased impulsivity</a:t>
            </a:r>
          </a:p>
          <a:p>
            <a:pPr lvl="1"/>
            <a:r>
              <a:rPr lang="en-GB" sz="2400" dirty="0"/>
              <a:t>Echolalia/</a:t>
            </a:r>
            <a:r>
              <a:rPr lang="en-GB" sz="2400" dirty="0" err="1"/>
              <a:t>Palilalia</a:t>
            </a:r>
            <a:endParaRPr lang="en-GB" sz="2400" dirty="0"/>
          </a:p>
          <a:p>
            <a:pPr lvl="1"/>
            <a:r>
              <a:rPr lang="en-GB" sz="2400" dirty="0"/>
              <a:t>Personality changes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u="sng" dirty="0"/>
              <a:t>CBD</a:t>
            </a:r>
          </a:p>
          <a:p>
            <a:pPr lvl="1"/>
            <a:r>
              <a:rPr lang="en-GB" sz="2400" dirty="0" err="1"/>
              <a:t>Apraxic</a:t>
            </a:r>
            <a:r>
              <a:rPr lang="en-GB" sz="2400" dirty="0"/>
              <a:t> language changes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417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 follow up and review different from Parkinson’s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More regular follow up needed due to the more rapid progression of these conditions </a:t>
            </a:r>
          </a:p>
          <a:p>
            <a:r>
              <a:rPr lang="en-GB" dirty="0"/>
              <a:t>Review needs to concentrate more on the ‘red flags’ rather than the typical Parkinson’s review</a:t>
            </a:r>
          </a:p>
          <a:p>
            <a:pPr lvl="1"/>
            <a:r>
              <a:rPr lang="en-GB" dirty="0"/>
              <a:t>Swallow and feeding</a:t>
            </a:r>
          </a:p>
          <a:p>
            <a:pPr lvl="1"/>
            <a:r>
              <a:rPr lang="en-GB" dirty="0"/>
              <a:t>Falls and balance</a:t>
            </a:r>
          </a:p>
          <a:p>
            <a:pPr lvl="1"/>
            <a:r>
              <a:rPr lang="en-GB" dirty="0"/>
              <a:t>Eye movements</a:t>
            </a:r>
          </a:p>
          <a:p>
            <a:r>
              <a:rPr lang="en-GB" dirty="0"/>
              <a:t>Opening the conversation around Power of Attorney early is key</a:t>
            </a:r>
          </a:p>
          <a:p>
            <a:r>
              <a:rPr lang="en-GB" dirty="0"/>
              <a:t>Early referral to PSP association will help hugely in supporting not only patient but also family and us as professionals</a:t>
            </a:r>
          </a:p>
          <a:p>
            <a:r>
              <a:rPr lang="en-GB" dirty="0"/>
              <a:t>Anticipatory Care Planning is also very helpful</a:t>
            </a:r>
          </a:p>
          <a:p>
            <a:r>
              <a:rPr lang="en-GB" dirty="0"/>
              <a:t>Timely referral to Hospice not just for the patients but also for family members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3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Atypical clinic NHS A&amp;A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Purpose is to establish and accurate diagnosis of Atypical Parkinson's</a:t>
            </a:r>
          </a:p>
          <a:p>
            <a:r>
              <a:rPr lang="en-GB" dirty="0"/>
              <a:t>It adopts an MDT approach to management of these conditions</a:t>
            </a:r>
          </a:p>
          <a:p>
            <a:r>
              <a:rPr lang="en-GB" dirty="0"/>
              <a:t>45 minute appointment every 3 months with Neurologist, PNS, Physio, Psychologist, PSP Association, patient and family</a:t>
            </a:r>
          </a:p>
          <a:p>
            <a:r>
              <a:rPr lang="en-GB" dirty="0"/>
              <a:t>Allows for proper holistic review of patient and also give support to family member that accompanies </a:t>
            </a:r>
          </a:p>
          <a:p>
            <a:r>
              <a:rPr lang="en-GB" dirty="0"/>
              <a:t>Ensures that a treatment plan is individualised for that patient</a:t>
            </a:r>
          </a:p>
          <a:p>
            <a:r>
              <a:rPr lang="en-GB" dirty="0"/>
              <a:t>Improves appropriate communication and referral to the right service at the right time</a:t>
            </a:r>
          </a:p>
        </p:txBody>
      </p:sp>
    </p:spTree>
    <p:extLst>
      <p:ext uri="{BB962C8B-B14F-4D97-AF65-F5344CB8AC3E}">
        <p14:creationId xmlns:p14="http://schemas.microsoft.com/office/powerpoint/2010/main" val="25640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MDT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Physio</a:t>
            </a:r>
          </a:p>
          <a:p>
            <a:pPr lvl="1"/>
            <a:r>
              <a:rPr lang="en-GB" dirty="0"/>
              <a:t>Strengthening exercise</a:t>
            </a:r>
          </a:p>
          <a:p>
            <a:pPr lvl="1"/>
            <a:r>
              <a:rPr lang="en-GB" dirty="0"/>
              <a:t>Balance work</a:t>
            </a:r>
          </a:p>
          <a:p>
            <a:pPr lvl="1"/>
            <a:r>
              <a:rPr lang="en-GB" dirty="0"/>
              <a:t>Falls assessment and advice</a:t>
            </a:r>
          </a:p>
          <a:p>
            <a:r>
              <a:rPr lang="en-GB" dirty="0"/>
              <a:t>OT</a:t>
            </a:r>
          </a:p>
          <a:p>
            <a:pPr lvl="1"/>
            <a:r>
              <a:rPr lang="en-GB" dirty="0"/>
              <a:t>Bed assessment</a:t>
            </a:r>
          </a:p>
          <a:p>
            <a:pPr lvl="1"/>
            <a:r>
              <a:rPr lang="en-GB" dirty="0"/>
              <a:t>Sit to stand assessment and advice</a:t>
            </a:r>
          </a:p>
          <a:p>
            <a:pPr lvl="1"/>
            <a:r>
              <a:rPr lang="en-GB" dirty="0"/>
              <a:t>Stair lift assessment</a:t>
            </a:r>
          </a:p>
          <a:p>
            <a:r>
              <a:rPr lang="en-GB" dirty="0"/>
              <a:t>SLT</a:t>
            </a:r>
          </a:p>
          <a:p>
            <a:pPr lvl="1"/>
            <a:r>
              <a:rPr lang="en-GB" dirty="0"/>
              <a:t>Swallow assessment</a:t>
            </a:r>
          </a:p>
          <a:p>
            <a:pPr lvl="1"/>
            <a:r>
              <a:rPr lang="en-GB" dirty="0"/>
              <a:t>Voice banking</a:t>
            </a:r>
          </a:p>
        </p:txBody>
      </p:sp>
    </p:spTree>
    <p:extLst>
      <p:ext uri="{BB962C8B-B14F-4D97-AF65-F5344CB8AC3E}">
        <p14:creationId xmlns:p14="http://schemas.microsoft.com/office/powerpoint/2010/main" val="356719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Dietetics –work hand in hand with SLT</a:t>
            </a:r>
          </a:p>
          <a:p>
            <a:pPr lvl="1"/>
            <a:r>
              <a:rPr lang="en-GB" dirty="0"/>
              <a:t> nutritional input</a:t>
            </a:r>
          </a:p>
          <a:p>
            <a:pPr lvl="1"/>
            <a:r>
              <a:rPr lang="en-GB" dirty="0"/>
              <a:t>PEG feeding</a:t>
            </a:r>
          </a:p>
          <a:p>
            <a:r>
              <a:rPr lang="en-GB" dirty="0"/>
              <a:t>Psychology </a:t>
            </a:r>
          </a:p>
          <a:p>
            <a:pPr lvl="1"/>
            <a:r>
              <a:rPr lang="en-GB" dirty="0"/>
              <a:t>Work to help with acceptance of diagnosis</a:t>
            </a:r>
          </a:p>
          <a:p>
            <a:pPr lvl="1"/>
            <a:r>
              <a:rPr lang="en-GB" dirty="0"/>
              <a:t>Cognitive testing and assessment of cognitive changes</a:t>
            </a:r>
          </a:p>
          <a:p>
            <a:pPr lvl="1"/>
            <a:r>
              <a:rPr lang="en-GB" dirty="0"/>
              <a:t>Assess and advice re: cognitive aspects and impulsivity</a:t>
            </a:r>
          </a:p>
          <a:p>
            <a:r>
              <a:rPr lang="en-GB" dirty="0"/>
              <a:t>PSP/CDB Association</a:t>
            </a:r>
          </a:p>
          <a:p>
            <a:pPr lvl="1"/>
            <a:r>
              <a:rPr lang="en-GB" dirty="0"/>
              <a:t>Invaluable for support for patients, families, MDT, PNS!!</a:t>
            </a:r>
          </a:p>
          <a:p>
            <a:pPr lvl="1"/>
            <a:r>
              <a:rPr lang="en-GB" dirty="0"/>
              <a:t>Carers Centre referral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4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00B4-AB49-AB1C-92DF-3EFF68E5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AA28-9B92-E3BE-AB2C-9845E08FD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Phone; 01292 665670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>
                <a:hlinkClick r:id="rId2"/>
              </a:rPr>
              <a:t>paula.hewat@aapct.scot.</a:t>
            </a:r>
            <a:r>
              <a:rPr lang="en-US" err="1">
                <a:hlinkClick r:id="rId2"/>
              </a:rPr>
              <a:t>nhs</a:t>
            </a:r>
            <a:r>
              <a:rPr lang="en-US">
                <a:hlinkClick r:id="rId2"/>
              </a:rPr>
              <a:t>.uk</a:t>
            </a:r>
            <a:endParaRPr lang="en-US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t colored question marks">
            <a:extLst>
              <a:ext uri="{FF2B5EF4-FFF2-40B4-BE49-F238E27FC236}">
                <a16:creationId xmlns:a16="http://schemas.microsoft.com/office/drawing/2014/main" id="{AA5C9C90-133F-BC84-465B-B8D6A309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79" y="2265391"/>
            <a:ext cx="3459892" cy="1941231"/>
          </a:xfrm>
          <a:prstGeom prst="rect">
            <a:avLst/>
          </a:prstGeom>
        </p:spPr>
      </p:pic>
      <p:pic>
        <p:nvPicPr>
          <p:cNvPr id="3" name="Picture 2" descr="Emoji Emotions Face · Free image on Pixabay">
            <a:extLst>
              <a:ext uri="{FF2B5EF4-FFF2-40B4-BE49-F238E27FC236}">
                <a16:creationId xmlns:a16="http://schemas.microsoft.com/office/drawing/2014/main" id="{30252384-9B5E-80FC-B20C-35C4E200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27" y="3738691"/>
            <a:ext cx="3566984" cy="3608173"/>
          </a:xfrm>
          <a:prstGeom prst="rect">
            <a:avLst/>
          </a:prstGeom>
        </p:spPr>
      </p:pic>
      <p:pic>
        <p:nvPicPr>
          <p:cNvPr id="4" name="Picture 3" descr="Questions 1 Free Stock Photo - Public Domain Pictures">
            <a:extLst>
              <a:ext uri="{FF2B5EF4-FFF2-40B4-BE49-F238E27FC236}">
                <a16:creationId xmlns:a16="http://schemas.microsoft.com/office/drawing/2014/main" id="{1B44C803-D26F-9A87-C67D-6158AFD1B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483" y="2265391"/>
            <a:ext cx="3861487" cy="26186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listening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48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7709-C3EE-65DE-4C6D-0DE278A3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7D89-18F5-B9F6-6E60-48F2FB95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Paula Hewat</a:t>
            </a:r>
          </a:p>
          <a:p>
            <a:pPr marL="0" indent="0" algn="ctr">
              <a:buNone/>
            </a:pPr>
            <a:r>
              <a:rPr lang="en-US" dirty="0"/>
              <a:t>01292 665670</a:t>
            </a:r>
          </a:p>
          <a:p>
            <a:pPr marL="0" indent="0" algn="ctr">
              <a:buNone/>
            </a:pPr>
            <a:r>
              <a:rPr lang="en-US" dirty="0"/>
              <a:t>Paula.hewat@aapct.scot.nhs.uk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9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able to recognise PSP/CDB </a:t>
            </a:r>
          </a:p>
          <a:p>
            <a:r>
              <a:rPr lang="en-GB" dirty="0"/>
              <a:t>Be able to identify red flags to differentiate from Parkinson’s</a:t>
            </a:r>
          </a:p>
          <a:p>
            <a:r>
              <a:rPr lang="en-GB" dirty="0"/>
              <a:t>Feel more confident to open discussion regarding advanced planning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45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psp</a:t>
            </a:r>
            <a:r>
              <a:rPr lang="en-GB" dirty="0"/>
              <a:t> and CBD?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Progressive Supranuclear Palsy is a rare neurological condition affecting around 5-10/100,000 </a:t>
            </a:r>
          </a:p>
          <a:p>
            <a:r>
              <a:rPr lang="en-GB" dirty="0"/>
              <a:t>Corticobasal Degeneration is rarer than PSP affecting 1/100,000</a:t>
            </a:r>
          </a:p>
          <a:p>
            <a:r>
              <a:rPr lang="en-GB" dirty="0"/>
              <a:t>Can be difficult to diagnose – frequently misdiagnosed as Parkinson’s because of some common characteristics</a:t>
            </a:r>
          </a:p>
          <a:p>
            <a:r>
              <a:rPr lang="en-GB" dirty="0"/>
              <a:t>Atypical Parkinsons conditions are life limiting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20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These conditions are clinically, biologically and pathologically a quite different and distinct conditions.</a:t>
            </a: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PSP &amp; CBD = Described as ‘Tau-</a:t>
            </a:r>
            <a:r>
              <a:rPr lang="en-GB" dirty="0" err="1">
                <a:latin typeface="Century Gothic" panose="020B0502020202020204" pitchFamily="34" charset="0"/>
              </a:rPr>
              <a:t>opathies</a:t>
            </a:r>
            <a:r>
              <a:rPr lang="en-GB" dirty="0">
                <a:latin typeface="Century Gothic" panose="020B0502020202020204" pitchFamily="34" charset="0"/>
              </a:rPr>
              <a:t>’, as the protein Tau is laid down</a:t>
            </a: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Parkinson’s, MSA, DLB = These are described as ‘synuclein-</a:t>
            </a:r>
            <a:r>
              <a:rPr lang="en-GB" dirty="0" err="1">
                <a:latin typeface="Century Gothic" panose="020B0502020202020204" pitchFamily="34" charset="0"/>
              </a:rPr>
              <a:t>opathies</a:t>
            </a:r>
            <a:r>
              <a:rPr lang="en-GB" dirty="0">
                <a:latin typeface="Century Gothic" panose="020B0502020202020204" pitchFamily="34" charset="0"/>
              </a:rPr>
              <a:t>’;  the protein, -synuclein is abnormally deposited leading to a depletion of dopaminergic neurons</a:t>
            </a: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Dopaminergic therapy proves to be of little or no benefit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3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characteristics shared by Parkinson’s and atypical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Slowness</a:t>
            </a:r>
          </a:p>
          <a:p>
            <a:r>
              <a:rPr lang="en-GB" dirty="0"/>
              <a:t>Stiffness</a:t>
            </a:r>
          </a:p>
          <a:p>
            <a:r>
              <a:rPr lang="en-GB" dirty="0"/>
              <a:t>Mobility problems</a:t>
            </a:r>
          </a:p>
          <a:p>
            <a:r>
              <a:rPr lang="en-GB" dirty="0"/>
              <a:t>Balance difficulties</a:t>
            </a:r>
          </a:p>
          <a:p>
            <a:r>
              <a:rPr lang="en-GB" dirty="0"/>
              <a:t>Co-ordination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22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diagnosis these Atypical Conditions?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Remains a clinical diagnosis</a:t>
            </a:r>
          </a:p>
          <a:p>
            <a:r>
              <a:rPr lang="en-GB" dirty="0"/>
              <a:t>Neuro imaging</a:t>
            </a:r>
          </a:p>
          <a:p>
            <a:r>
              <a:rPr lang="en-GB" dirty="0"/>
              <a:t>MRI -  brain stem changes</a:t>
            </a:r>
          </a:p>
          <a:p>
            <a:r>
              <a:rPr lang="en-GB" dirty="0"/>
              <a:t>Response to medication</a:t>
            </a:r>
          </a:p>
        </p:txBody>
      </p:sp>
    </p:spTree>
    <p:extLst>
      <p:ext uri="{BB962C8B-B14F-4D97-AF65-F5344CB8AC3E}">
        <p14:creationId xmlns:p14="http://schemas.microsoft.com/office/powerpoint/2010/main" val="273395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	- </a:t>
            </a:r>
            <a:r>
              <a:rPr lang="en-GB" dirty="0" err="1"/>
              <a:t>psp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 signs: ‘staring’ with an accompanying odd grimace or fixed smile, generally an up gaze palsy.</a:t>
            </a:r>
          </a:p>
          <a:p>
            <a:r>
              <a:rPr lang="en-GB" dirty="0"/>
              <a:t>Early falls – especially backward</a:t>
            </a:r>
          </a:p>
          <a:p>
            <a:r>
              <a:rPr lang="en-GB" dirty="0"/>
              <a:t>Limb Signs are symmetrical with rigidity that is marked in the trunk and neck – not as evident in the limbs. Typically no tremor</a:t>
            </a:r>
          </a:p>
          <a:p>
            <a:r>
              <a:rPr lang="en-GB" dirty="0"/>
              <a:t>Often walk with head up ‘sniffing the morning breeze’</a:t>
            </a:r>
          </a:p>
          <a:p>
            <a:r>
              <a:rPr lang="en-GB" dirty="0"/>
              <a:t>Speech – dysasrthophonic, slow and effortful. Can also be nasally with a gravelly drawl. Palilalial is common in PSP</a:t>
            </a:r>
          </a:p>
          <a:p>
            <a:r>
              <a:rPr lang="en-GB" dirty="0"/>
              <a:t>Impulsivity</a:t>
            </a:r>
          </a:p>
        </p:txBody>
      </p:sp>
    </p:spTree>
    <p:extLst>
      <p:ext uri="{BB962C8B-B14F-4D97-AF65-F5344CB8AC3E}">
        <p14:creationId xmlns:p14="http://schemas.microsoft.com/office/powerpoint/2010/main" val="4866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Red flags - </a:t>
            </a:r>
            <a:r>
              <a:rPr lang="en-GB" dirty="0" err="1"/>
              <a:t>cbD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Asymmetrical motor signs</a:t>
            </a:r>
          </a:p>
          <a:p>
            <a:r>
              <a:rPr lang="en-GB" dirty="0"/>
              <a:t>Inability to use 1 side of the body</a:t>
            </a:r>
          </a:p>
          <a:p>
            <a:r>
              <a:rPr lang="en-GB" dirty="0"/>
              <a:t>Feeling like 1 limb has a will of its own ‘alien limb phenomenon’</a:t>
            </a:r>
          </a:p>
          <a:p>
            <a:r>
              <a:rPr lang="en-GB" dirty="0"/>
              <a:t>Apraxia </a:t>
            </a:r>
          </a:p>
          <a:p>
            <a:r>
              <a:rPr lang="en-GB" dirty="0"/>
              <a:t>Tremor may be present and can be superimposed on myoclonus so can appear as irregular and jerky </a:t>
            </a:r>
          </a:p>
        </p:txBody>
      </p:sp>
    </p:spTree>
    <p:extLst>
      <p:ext uri="{BB962C8B-B14F-4D97-AF65-F5344CB8AC3E}">
        <p14:creationId xmlns:p14="http://schemas.microsoft.com/office/powerpoint/2010/main" val="18724389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C1A107A37A54D91BC57370395A2C5" ma:contentTypeVersion="18" ma:contentTypeDescription="Create a new document." ma:contentTypeScope="" ma:versionID="3a82122a3ea5bf0f5bd7485637b69d93">
  <xsd:schema xmlns:xsd="http://www.w3.org/2001/XMLSchema" xmlns:xs="http://www.w3.org/2001/XMLSchema" xmlns:p="http://schemas.microsoft.com/office/2006/metadata/properties" xmlns:ns2="a05e0708-8021-447a-b406-39ce3f2b19a6" xmlns:ns3="f99b252e-3e75-48ca-ba53-9d771ae125f4" targetNamespace="http://schemas.microsoft.com/office/2006/metadata/properties" ma:root="true" ma:fieldsID="62b7fd4e9168f1254fa0fb331f36bc28" ns2:_="" ns3:_="">
    <xsd:import namespace="a05e0708-8021-447a-b406-39ce3f2b19a6"/>
    <xsd:import namespace="f99b252e-3e75-48ca-ba53-9d771ae125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e0708-8021-447a-b406-39ce3f2b1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3d9996-164f-4fca-91be-6a7bfbc27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b252e-3e75-48ca-ba53-9d771ae12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c4f901-8166-40b0-9b1b-4fee6f13fa85}" ma:internalName="TaxCatchAll" ma:showField="CatchAllData" ma:web="f99b252e-3e75-48ca-ba53-9d771ae125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53A2E-0243-4C16-9193-D342DCB769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5B351-7131-4809-960F-13C1B344A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e0708-8021-447a-b406-39ce3f2b19a6"/>
    <ds:schemaRef ds:uri="f99b252e-3e75-48ca-ba53-9d771ae12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632</TotalTime>
  <Words>696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Atypical parkinsonian conditions – psp &amp; cbD</vt:lpstr>
      <vt:lpstr>Contact details</vt:lpstr>
      <vt:lpstr>Aim  of Session</vt:lpstr>
      <vt:lpstr>What is psp and CBD?</vt:lpstr>
      <vt:lpstr>PowerPoint Presentation</vt:lpstr>
      <vt:lpstr>Common characteristics shared by Parkinson’s and atypical conditions</vt:lpstr>
      <vt:lpstr>How do we diagnosis these Atypical Conditions?</vt:lpstr>
      <vt:lpstr>Red Flags - psp</vt:lpstr>
      <vt:lpstr> Red flags - cbD</vt:lpstr>
      <vt:lpstr>Cognitive changes</vt:lpstr>
      <vt:lpstr>Cognitive differences between PSP &amp; CBD</vt:lpstr>
      <vt:lpstr>Is the follow up and review different from Parkinson’s</vt:lpstr>
      <vt:lpstr>Atypical clinic NHS A&amp;A</vt:lpstr>
      <vt:lpstr>MDT Input</vt:lpstr>
      <vt:lpstr>PowerPoint Presentation</vt:lpstr>
      <vt:lpstr>Contact details</vt:lpstr>
      <vt:lpstr>Thanks for listening</vt:lpstr>
    </vt:vector>
  </TitlesOfParts>
  <Company>NHSAA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 parkinsonian conditions – psp &amp; cbs</dc:title>
  <dc:creator>Paula Hewat (AA Parkinson's Team)</dc:creator>
  <cp:lastModifiedBy>Julia Brown</cp:lastModifiedBy>
  <cp:revision>35</cp:revision>
  <dcterms:created xsi:type="dcterms:W3CDTF">2024-06-28T11:12:12Z</dcterms:created>
  <dcterms:modified xsi:type="dcterms:W3CDTF">2024-07-10T15:40:42Z</dcterms:modified>
</cp:coreProperties>
</file>