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9"/>
  </p:notesMasterIdLst>
  <p:handoutMasterIdLst>
    <p:handoutMasterId r:id="rId30"/>
  </p:handoutMasterIdLst>
  <p:sldIdLst>
    <p:sldId id="308" r:id="rId2"/>
    <p:sldId id="414" r:id="rId3"/>
    <p:sldId id="312" r:id="rId4"/>
    <p:sldId id="416" r:id="rId5"/>
    <p:sldId id="417" r:id="rId6"/>
    <p:sldId id="418" r:id="rId7"/>
    <p:sldId id="330" r:id="rId8"/>
    <p:sldId id="332" r:id="rId9"/>
    <p:sldId id="415" r:id="rId10"/>
    <p:sldId id="331" r:id="rId11"/>
    <p:sldId id="329" r:id="rId12"/>
    <p:sldId id="309" r:id="rId13"/>
    <p:sldId id="321" r:id="rId14"/>
    <p:sldId id="320" r:id="rId15"/>
    <p:sldId id="326" r:id="rId16"/>
    <p:sldId id="336" r:id="rId17"/>
    <p:sldId id="328" r:id="rId18"/>
    <p:sldId id="322" r:id="rId19"/>
    <p:sldId id="323" r:id="rId20"/>
    <p:sldId id="324" r:id="rId21"/>
    <p:sldId id="419" r:id="rId22"/>
    <p:sldId id="333" r:id="rId23"/>
    <p:sldId id="413" r:id="rId24"/>
    <p:sldId id="412" r:id="rId25"/>
    <p:sldId id="334" r:id="rId26"/>
    <p:sldId id="325" r:id="rId27"/>
    <p:sldId id="262" r:id="rId28"/>
  </p:sldIdLst>
  <p:sldSz cx="9144000" cy="6858000" type="screen4x3"/>
  <p:notesSz cx="6858000" cy="9144000"/>
  <p:defaultTextStyle>
    <a:defPPr>
      <a:defRPr lang="en-US"/>
    </a:defPPr>
    <a:lvl1pPr algn="l" rtl="0" eaLnBrk="0" fontAlgn="base" hangingPunct="0">
      <a:spcBef>
        <a:spcPct val="50000"/>
      </a:spcBef>
      <a:spcAft>
        <a:spcPct val="0"/>
      </a:spcAft>
      <a:defRPr kern="1200">
        <a:solidFill>
          <a:schemeClr val="tx1"/>
        </a:solidFill>
        <a:latin typeface="Arial" charset="0"/>
        <a:ea typeface="+mn-ea"/>
        <a:cs typeface="+mn-cs"/>
      </a:defRPr>
    </a:lvl1pPr>
    <a:lvl2pPr marL="457200" algn="l" rtl="0" eaLnBrk="0" fontAlgn="base" hangingPunct="0">
      <a:spcBef>
        <a:spcPct val="50000"/>
      </a:spcBef>
      <a:spcAft>
        <a:spcPct val="0"/>
      </a:spcAft>
      <a:defRPr kern="1200">
        <a:solidFill>
          <a:schemeClr val="tx1"/>
        </a:solidFill>
        <a:latin typeface="Arial" charset="0"/>
        <a:ea typeface="+mn-ea"/>
        <a:cs typeface="+mn-cs"/>
      </a:defRPr>
    </a:lvl2pPr>
    <a:lvl3pPr marL="914400" algn="l" rtl="0" eaLnBrk="0" fontAlgn="base" hangingPunct="0">
      <a:spcBef>
        <a:spcPct val="50000"/>
      </a:spcBef>
      <a:spcAft>
        <a:spcPct val="0"/>
      </a:spcAft>
      <a:defRPr kern="1200">
        <a:solidFill>
          <a:schemeClr val="tx1"/>
        </a:solidFill>
        <a:latin typeface="Arial" charset="0"/>
        <a:ea typeface="+mn-ea"/>
        <a:cs typeface="+mn-cs"/>
      </a:defRPr>
    </a:lvl3pPr>
    <a:lvl4pPr marL="1371600" algn="l" rtl="0" eaLnBrk="0" fontAlgn="base" hangingPunct="0">
      <a:spcBef>
        <a:spcPct val="50000"/>
      </a:spcBef>
      <a:spcAft>
        <a:spcPct val="0"/>
      </a:spcAft>
      <a:defRPr kern="1200">
        <a:solidFill>
          <a:schemeClr val="tx1"/>
        </a:solidFill>
        <a:latin typeface="Arial" charset="0"/>
        <a:ea typeface="+mn-ea"/>
        <a:cs typeface="+mn-cs"/>
      </a:defRPr>
    </a:lvl4pPr>
    <a:lvl5pPr marL="1828800" algn="l" rtl="0" eaLnBrk="0" fontAlgn="base" hangingPunct="0">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A6E3"/>
    <a:srgbClr val="77BBE9"/>
    <a:srgbClr val="6EB7E8"/>
    <a:srgbClr val="41983A"/>
    <a:srgbClr val="0A1A90"/>
    <a:srgbClr val="2B79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E83D8-6570-4372-9EDE-8B2F490C88ED}" v="1" dt="2022-10-20T11:26:51.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29" autoAdjust="0"/>
    <p:restoredTop sz="69910" autoAdjust="0"/>
  </p:normalViewPr>
  <p:slideViewPr>
    <p:cSldViewPr>
      <p:cViewPr varScale="1">
        <p:scale>
          <a:sx n="56" d="100"/>
          <a:sy n="56" d="100"/>
        </p:scale>
        <p:origin x="1662" y="78"/>
      </p:cViewPr>
      <p:guideLst>
        <p:guide orient="horz" pos="2160"/>
        <p:guide pos="2880"/>
      </p:guideLst>
    </p:cSldViewPr>
  </p:slideViewPr>
  <p:outlineViewPr>
    <p:cViewPr>
      <p:scale>
        <a:sx n="33" d="100"/>
        <a:sy n="33" d="100"/>
      </p:scale>
      <p:origin x="0" y="-724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latin typeface="Times"/>
              </a:defRPr>
            </a:lvl1pPr>
          </a:lstStyle>
          <a:p>
            <a:pPr>
              <a:defRPr/>
            </a:pPr>
            <a:endParaRPr lang="en-GB"/>
          </a:p>
        </p:txBody>
      </p:sp>
      <p:sp>
        <p:nvSpPr>
          <p:cNvPr id="2048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atin typeface="Times"/>
              </a:defRPr>
            </a:lvl1pPr>
          </a:lstStyle>
          <a:p>
            <a:pPr>
              <a:defRPr/>
            </a:pPr>
            <a:endParaRPr lang="en-GB"/>
          </a:p>
        </p:txBody>
      </p:sp>
      <p:sp>
        <p:nvSpPr>
          <p:cNvPr id="2048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latin typeface="Times"/>
              </a:defRPr>
            </a:lvl1pPr>
          </a:lstStyle>
          <a:p>
            <a:pPr>
              <a:defRPr/>
            </a:pPr>
            <a:endParaRPr lang="en-GB"/>
          </a:p>
        </p:txBody>
      </p:sp>
      <p:sp>
        <p:nvSpPr>
          <p:cNvPr id="2048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atin typeface="Times"/>
              </a:defRPr>
            </a:lvl1pPr>
          </a:lstStyle>
          <a:p>
            <a:pPr>
              <a:defRPr/>
            </a:pPr>
            <a:fld id="{252A7145-6B53-4814-A18E-AFB97AF53A72}" type="slidenum">
              <a:rPr lang="en-GB"/>
              <a:pPr>
                <a:defRPr/>
              </a:pPr>
              <a:t>‹#›</a:t>
            </a:fld>
            <a:endParaRPr lang="en-GB"/>
          </a:p>
        </p:txBody>
      </p:sp>
    </p:spTree>
    <p:extLst>
      <p:ext uri="{BB962C8B-B14F-4D97-AF65-F5344CB8AC3E}">
        <p14:creationId xmlns:p14="http://schemas.microsoft.com/office/powerpoint/2010/main" val="1606399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CDA502CA-F0A1-40D7-8C94-FF7E41CBF563}" type="datetimeFigureOut">
              <a:rPr lang="en-GB"/>
              <a:pPr>
                <a:defRPr/>
              </a:pPr>
              <a:t>20/10/2022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81DE01B1-6A63-4E6D-8A38-3AEB1F170DD7}" type="slidenum">
              <a:rPr lang="en-GB"/>
              <a:pPr>
                <a:defRPr/>
              </a:pPr>
              <a:t>‹#›</a:t>
            </a:fld>
            <a:endParaRPr lang="en-GB"/>
          </a:p>
        </p:txBody>
      </p:sp>
    </p:spTree>
    <p:extLst>
      <p:ext uri="{BB962C8B-B14F-4D97-AF65-F5344CB8AC3E}">
        <p14:creationId xmlns:p14="http://schemas.microsoft.com/office/powerpoint/2010/main" val="23993325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Hi, my name is Jade Donnelly. I am the atypical parkinsonian syndromes  coordinator and specialist physiotherapist. I work with 2 neurologist Dr Ghosh and Dr Massey and together we run the Wessex APS, a specialist clinic for those with PSP, CBS and MSA.</a:t>
            </a:r>
          </a:p>
          <a:p>
            <a:endParaRPr lang="en-GB" dirty="0"/>
          </a:p>
          <a:p>
            <a:r>
              <a:rPr lang="en-GB" dirty="0"/>
              <a:t>For the next session I am going to give you a brief back background to the guidelines and then there will chance to ask some questions.</a:t>
            </a:r>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1</a:t>
            </a:fld>
            <a:endParaRPr lang="en-GB"/>
          </a:p>
        </p:txBody>
      </p:sp>
    </p:spTree>
    <p:extLst>
      <p:ext uri="{BB962C8B-B14F-4D97-AF65-F5344CB8AC3E}">
        <p14:creationId xmlns:p14="http://schemas.microsoft.com/office/powerpoint/2010/main" val="4247454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should aim to avoid the need for hospitalisation!</a:t>
            </a:r>
          </a:p>
          <a:p>
            <a:endParaRPr lang="en-GB" dirty="0"/>
          </a:p>
          <a:p>
            <a:r>
              <a:rPr lang="en-GB" dirty="0"/>
              <a:t>Hopefully through better MDT management and awareness of these conditions we can help to reduce these costs.</a:t>
            </a:r>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11</a:t>
            </a:fld>
            <a:endParaRPr lang="en-GB"/>
          </a:p>
        </p:txBody>
      </p:sp>
    </p:spTree>
    <p:extLst>
      <p:ext uri="{BB962C8B-B14F-4D97-AF65-F5344CB8AC3E}">
        <p14:creationId xmlns:p14="http://schemas.microsoft.com/office/powerpoint/2010/main" val="3185697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Pause….</a:t>
            </a:r>
          </a:p>
          <a:p>
            <a:endParaRPr lang="en-GB" dirty="0"/>
          </a:p>
          <a:p>
            <a:r>
              <a:rPr lang="en-GB" dirty="0"/>
              <a:t>But why have we done this</a:t>
            </a:r>
          </a:p>
          <a:p>
            <a:r>
              <a:rPr lang="en-GB" dirty="0"/>
              <a:t>As a profession we near to …..</a:t>
            </a:r>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12</a:t>
            </a:fld>
            <a:endParaRPr lang="en-GB"/>
          </a:p>
        </p:txBody>
      </p:sp>
    </p:spTree>
    <p:extLst>
      <p:ext uri="{BB962C8B-B14F-4D97-AF65-F5344CB8AC3E}">
        <p14:creationId xmlns:p14="http://schemas.microsoft.com/office/powerpoint/2010/main" val="1181233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GB" dirty="0"/>
              <a:t>Who worked on the guidelines-</a:t>
            </a:r>
          </a:p>
          <a:p>
            <a:endParaRPr lang="en-GB" dirty="0"/>
          </a:p>
          <a:p>
            <a:r>
              <a:rPr lang="en-GB" dirty="0"/>
              <a:t>This is why we personally </a:t>
            </a:r>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For me, it’s a desire to make a difference and improve the patient experience. Weekly I speak to patients with PSP and CBS as well as their carers. I see first hand their challenges and frustrations. They value having someone who has heard of there condition and someone who has an insight into their problems. I remember advising  a therapist in Birmingham who was seeking advice for a patient she was treating and she asked why is there no physio guide, I’ve read the OT guide and professional guide both were helpful but why no physio guide. So I was delighted when we were given the green light to go ahead with this project.</a:t>
            </a:r>
          </a:p>
          <a:p>
            <a:endParaRPr lang="en-GB" dirty="0"/>
          </a:p>
          <a:p>
            <a:endParaRPr lang="en-GB" dirty="0"/>
          </a:p>
          <a:p>
            <a:r>
              <a:rPr lang="en-GB" dirty="0"/>
              <a:t>Ciara Baker – </a:t>
            </a:r>
            <a:r>
              <a:rPr lang="en-GB" sz="1800" b="1" dirty="0">
                <a:solidFill>
                  <a:srgbClr val="000000"/>
                </a:solidFill>
                <a:effectLst/>
                <a:latin typeface="Calibri" panose="020F0502020204030204" pitchFamily="34" charset="0"/>
                <a:ea typeface="Calibri" panose="020F0502020204030204" pitchFamily="34" charset="0"/>
              </a:rPr>
              <a:t>Clinical Specialist Neurological Practitioner</a:t>
            </a:r>
            <a:r>
              <a:rPr lang="en-GB" sz="1800" b="0" dirty="0">
                <a:solidFill>
                  <a:schemeClr val="tx1"/>
                </a:solidFill>
                <a:effectLst/>
                <a:latin typeface="Calibri" panose="020F0502020204030204" pitchFamily="34" charset="0"/>
                <a:ea typeface="Calibri" panose="020F0502020204030204" pitchFamily="34" charset="0"/>
              </a:rPr>
              <a:t>, </a:t>
            </a:r>
            <a:r>
              <a:rPr lang="en-GB" sz="1800" b="1" dirty="0">
                <a:solidFill>
                  <a:srgbClr val="000000"/>
                </a:solidFill>
                <a:effectLst/>
                <a:latin typeface="Calibri" panose="020F0502020204030204" pitchFamily="34" charset="0"/>
                <a:ea typeface="Calibri" panose="020F0502020204030204" pitchFamily="34" charset="0"/>
              </a:rPr>
              <a:t>Community Neurology Service, Dorset has day to day hand on experience of these with these conditions in the community. Through her work she has seen how patients present differently and we need to adapt our approach accordingly and treat everyone as an individual.</a:t>
            </a:r>
            <a:endParaRPr lang="en-GB" sz="1800" dirty="0">
              <a:effectLst/>
              <a:latin typeface="Calibri" panose="020F0502020204030204" pitchFamily="34" charset="0"/>
              <a:ea typeface="Calibri" panose="020F0502020204030204" pitchFamily="34" charset="0"/>
            </a:endParaRPr>
          </a:p>
          <a:p>
            <a:endParaRPr lang="en-GB" dirty="0"/>
          </a:p>
          <a:p>
            <a:endParaRPr lang="en-GB" dirty="0"/>
          </a:p>
          <a:p>
            <a:r>
              <a:rPr lang="en-GB" dirty="0"/>
              <a:t>Emma Secker – Specialist Palliative Care therapist in the community in Northumbria, she was keen to  </a:t>
            </a:r>
            <a:r>
              <a:rPr lang="en-GB" sz="1200" dirty="0">
                <a:effectLst/>
                <a:latin typeface="Calibri" panose="020F0502020204030204" pitchFamily="34" charset="0"/>
                <a:ea typeface="Calibri" panose="020F0502020204030204" pitchFamily="34" charset="0"/>
              </a:rPr>
              <a:t>bring together her knowledge and experience of the condition from diagnosis to end of life care.  </a:t>
            </a:r>
            <a:endParaRPr lang="en-GB" dirty="0"/>
          </a:p>
          <a:p>
            <a:endParaRPr lang="en-GB" dirty="0"/>
          </a:p>
          <a:p>
            <a:r>
              <a:rPr lang="en-GB" dirty="0"/>
              <a:t>Louise </a:t>
            </a:r>
            <a:r>
              <a:rPr lang="en-GB" dirty="0" err="1"/>
              <a:t>Mcgregor</a:t>
            </a:r>
            <a:r>
              <a:rPr lang="en-GB" dirty="0"/>
              <a:t>- Therapy consultant at St Georges London was keen </a:t>
            </a:r>
            <a:r>
              <a:rPr lang="en-GB" sz="1800" dirty="0">
                <a:effectLst/>
                <a:latin typeface="Calibri" panose="020F0502020204030204" pitchFamily="34" charset="0"/>
                <a:ea typeface="Calibri" panose="020F0502020204030204" pitchFamily="34" charset="0"/>
              </a:rPr>
              <a:t>To increase knowledge on what best physiotherapy practice looks like throughout the course of the condition.</a:t>
            </a:r>
          </a:p>
          <a:p>
            <a:endParaRPr lang="en-GB" sz="1800" dirty="0">
              <a:effectLst/>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Rebecca Bray – Specialist neurological physiotherapist from Wiltshire was thrilled to be given the opportunity to </a:t>
            </a:r>
            <a:r>
              <a:rPr lang="en-GB" sz="1200" dirty="0">
                <a:effectLst/>
                <a:latin typeface="Calibri" panose="020F0502020204030204" pitchFamily="34" charset="0"/>
                <a:ea typeface="Times New Roman" panose="02020603050405020304" pitchFamily="18" charset="0"/>
              </a:rPr>
              <a:t>improve experiences for individuals with progressive neurological disease and for more personal reasons. In 2015 her Dad was diagnosed with CBD/CBS. On attending his initial physiotherapy appointment he was advised that there was nothing that could be done to help him. She very much hopes that these guidelines will ensure than neither a physiotherapist or a person with PSP/CBD will have that same experience in the future. </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Emma - </a:t>
            </a:r>
            <a:r>
              <a:rPr lang="en-GB" sz="1200" dirty="0">
                <a:effectLst/>
                <a:latin typeface="Calibri" panose="020F0502020204030204" pitchFamily="34" charset="0"/>
                <a:ea typeface="Calibri" panose="020F0502020204030204" pitchFamily="34" charset="0"/>
              </a:rPr>
              <a:t>I volunteered to contribute to the guidelines because I see PSP patients in my current role and was keen to further my knowledge about the condition.  I felt it was a good opportunity to raise awareness of the condition and provide a resource for other physiotherapists, bringing together knowledge and experience of the condition from diagnosis to end of life care.  </a:t>
            </a:r>
          </a:p>
          <a:p>
            <a:endParaRPr lang="en-GB" dirty="0"/>
          </a:p>
          <a:p>
            <a:r>
              <a:rPr lang="en-GB" dirty="0"/>
              <a:t>Louise- </a:t>
            </a:r>
            <a:r>
              <a:rPr lang="en-GB" sz="1200" dirty="0">
                <a:effectLst/>
                <a:latin typeface="Calibri" panose="020F0502020204030204" pitchFamily="34" charset="0"/>
                <a:ea typeface="Calibri" panose="020F0502020204030204" pitchFamily="34" charset="0"/>
              </a:rPr>
              <a:t>To have the opportunity to raise awareness of PSP for physiotherapists working with individuals and their carers.</a:t>
            </a:r>
          </a:p>
          <a:p>
            <a:r>
              <a:rPr lang="en-GB" sz="1200" dirty="0">
                <a:effectLst/>
                <a:latin typeface="Calibri" panose="020F0502020204030204" pitchFamily="34" charset="0"/>
                <a:ea typeface="Calibri" panose="020F0502020204030204" pitchFamily="34" charset="0"/>
              </a:rPr>
              <a:t>To increase knowledge on what best physiotherapy practice looks like through the patient journey.</a:t>
            </a:r>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Ciara- </a:t>
            </a:r>
            <a:r>
              <a:rPr lang="en-GB" sz="1200" dirty="0">
                <a:effectLst/>
                <a:latin typeface="Calibri" panose="020F0502020204030204" pitchFamily="34" charset="0"/>
                <a:ea typeface="Calibri" panose="020F0502020204030204" pitchFamily="34" charset="0"/>
              </a:rPr>
              <a:t>: I was really very keen to be participating in developing these guidelines for Physiotherapists as I am working with clients to manage their conditions on a weekly basis. In order to offer to support our clients in the best possible way I felt it was important to have guidelines that the MDT can refer to. CBD and PSP can present differently for each person and their circumstances are all so different, it is important that physiotherapists have knowledge and guidance to have the confidence to try treatments and strategies that may support individuals. In the future it is important to be able to build on these guidelines to produce pathways and NICE guidance for the wider MDT, and enable clients to access the best possible evidence based support and treatments.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dirty="0">
                <a:effectLst/>
                <a:latin typeface="Calibri" panose="020F0502020204030204" pitchFamily="34" charset="0"/>
                <a:ea typeface="Calibri" panose="020F0502020204030204" pitchFamily="34" charset="0"/>
              </a:rPr>
              <a:t>Becky- </a:t>
            </a:r>
            <a:r>
              <a:rPr lang="en-GB" sz="1200" dirty="0">
                <a:effectLst/>
                <a:latin typeface="Calibri" panose="020F0502020204030204" pitchFamily="34" charset="0"/>
                <a:ea typeface="Times New Roman" panose="02020603050405020304" pitchFamily="18" charset="0"/>
              </a:rPr>
              <a:t>I was thrilled to have the opportunity to be involved in writing these guidelines both due to my professional interest in improving experiences for individuals with progressive neurological disease and for more personal reasons. In 2015 my Dad was diagnosed with CBD/CBS. On attending his initial physiotherapy appointment he was advised that there was nothing that could be done to help him. I very much hope that these guidelines will ensure than neither a physiotherapist or a person with PSP/CBD will have that same experience in the future. </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13</a:t>
            </a:fld>
            <a:endParaRPr lang="en-GB"/>
          </a:p>
        </p:txBody>
      </p:sp>
    </p:spTree>
    <p:extLst>
      <p:ext uri="{BB962C8B-B14F-4D97-AF65-F5344CB8AC3E}">
        <p14:creationId xmlns:p14="http://schemas.microsoft.com/office/powerpoint/2010/main" val="2809092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would to share a video now, some of you have seen it before. </a:t>
            </a:r>
          </a:p>
          <a:p>
            <a:endParaRPr lang="en-GB" dirty="0"/>
          </a:p>
          <a:p>
            <a:r>
              <a:rPr lang="en-GB" dirty="0"/>
              <a:t>Some of you attending may have seen few people with these conditions, this videos shows the progression of the condition and highlights the complexity of PSP. I would like to thank Cilla and Steve for letting us share this</a:t>
            </a:r>
          </a:p>
          <a:p>
            <a:endParaRPr lang="en-GB" dirty="0"/>
          </a:p>
          <a:p>
            <a:r>
              <a:rPr lang="en-GB" dirty="0"/>
              <a:t>Pause post video</a:t>
            </a:r>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14</a:t>
            </a:fld>
            <a:endParaRPr lang="en-GB"/>
          </a:p>
        </p:txBody>
      </p:sp>
    </p:spTree>
    <p:extLst>
      <p:ext uri="{BB962C8B-B14F-4D97-AF65-F5344CB8AC3E}">
        <p14:creationId xmlns:p14="http://schemas.microsoft.com/office/powerpoint/2010/main" val="2030100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came from mixed areas of specialism, falls, rehab, palliative care.</a:t>
            </a:r>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15</a:t>
            </a:fld>
            <a:endParaRPr lang="en-GB"/>
          </a:p>
        </p:txBody>
      </p:sp>
    </p:spTree>
    <p:extLst>
      <p:ext uri="{BB962C8B-B14F-4D97-AF65-F5344CB8AC3E}">
        <p14:creationId xmlns:p14="http://schemas.microsoft.com/office/powerpoint/2010/main" val="4247614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guidelines are there…</a:t>
            </a:r>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16</a:t>
            </a:fld>
            <a:endParaRPr lang="en-GB"/>
          </a:p>
        </p:txBody>
      </p:sp>
    </p:spTree>
    <p:extLst>
      <p:ext uri="{BB962C8B-B14F-4D97-AF65-F5344CB8AC3E}">
        <p14:creationId xmlns:p14="http://schemas.microsoft.com/office/powerpoint/2010/main" val="2382909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Slade review- robust evidence was not found for therapeutic exercises, </a:t>
            </a:r>
          </a:p>
          <a:p>
            <a:pPr lvl="0"/>
            <a:endParaRPr lang="en-GB" dirty="0"/>
          </a:p>
          <a:p>
            <a:pPr lvl="0"/>
            <a:r>
              <a:rPr lang="en-GB" dirty="0"/>
              <a:t>The effects of structured physical activity for people with advanced PSP is not known.</a:t>
            </a:r>
          </a:p>
          <a:p>
            <a:pPr lvl="0"/>
            <a:r>
              <a:rPr lang="en-GB" dirty="0"/>
              <a:t>There is insufficient evidence that PD exercise interventions can be effective for people with </a:t>
            </a:r>
            <a:r>
              <a:rPr lang="en-GB" dirty="0" err="1"/>
              <a:t>psp</a:t>
            </a:r>
            <a:r>
              <a:rPr lang="en-GB" dirty="0"/>
              <a:t>.</a:t>
            </a:r>
          </a:p>
          <a:p>
            <a:pPr lvl="0"/>
            <a:r>
              <a:rPr lang="en-GB" dirty="0"/>
              <a:t>Balance training may improve walking speed and quality.</a:t>
            </a:r>
          </a:p>
          <a:p>
            <a:endParaRPr lang="en-GB" dirty="0"/>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err="1"/>
              <a:t>Clerici</a:t>
            </a:r>
            <a:r>
              <a:rPr lang="en-GB" dirty="0"/>
              <a:t> et al (2017) looked at a multidisciplinary, intensive  motor and cognitive goal based rehabilitation with either treadmill or gait robot. It was for 4/52 5/7 all 24 individuals improved in PSRS, 6 min walk and reduced number of falls.</a:t>
            </a:r>
          </a:p>
          <a:p>
            <a:endParaRPr lang="en-GB" dirty="0"/>
          </a:p>
          <a:p>
            <a:endParaRPr lang="en-GB" dirty="0"/>
          </a:p>
          <a:p>
            <a:pPr lvl="0"/>
            <a:endParaRPr lang="en-GB" dirty="0"/>
          </a:p>
          <a:p>
            <a:pPr lvl="0"/>
            <a:r>
              <a:rPr lang="en-GB" dirty="0" err="1"/>
              <a:t>Zampieri</a:t>
            </a:r>
            <a:r>
              <a:rPr lang="en-GB" dirty="0"/>
              <a:t> 2009 – Improved gaze control after balance and eye movement training.</a:t>
            </a:r>
          </a:p>
          <a:p>
            <a:endParaRPr lang="en-GB" dirty="0"/>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18</a:t>
            </a:fld>
            <a:endParaRPr lang="en-GB"/>
          </a:p>
        </p:txBody>
      </p:sp>
    </p:spTree>
    <p:extLst>
      <p:ext uri="{BB962C8B-B14F-4D97-AF65-F5344CB8AC3E}">
        <p14:creationId xmlns:p14="http://schemas.microsoft.com/office/powerpoint/2010/main" val="2961083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Wearable technology was used to discriminate between PSP and PD. This was shown to both specific an </a:t>
            </a:r>
            <a:r>
              <a:rPr lang="en-GB" dirty="0" err="1"/>
              <a:t>dsensitive</a:t>
            </a:r>
            <a:r>
              <a:rPr lang="en-GB" dirty="0"/>
              <a:t>.</a:t>
            </a:r>
          </a:p>
          <a:p>
            <a:endParaRPr lang="en-GB" dirty="0"/>
          </a:p>
          <a:p>
            <a:r>
              <a:rPr lang="en-GB" dirty="0"/>
              <a:t>A later study looked at longitudinal monitoring of the condition, and this </a:t>
            </a:r>
            <a:r>
              <a:rPr lang="en-GB" dirty="0" err="1"/>
              <a:t>highlightd</a:t>
            </a:r>
            <a:r>
              <a:rPr lang="en-GB" dirty="0"/>
              <a:t> reduced pf impacting on smaller steps length and speed.</a:t>
            </a:r>
          </a:p>
          <a:p>
            <a:endParaRPr lang="en-GB" dirty="0"/>
          </a:p>
          <a:p>
            <a:r>
              <a:rPr lang="en-GB" dirty="0"/>
              <a:t>So you can see we are learning more about these conditions.</a:t>
            </a:r>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19</a:t>
            </a:fld>
            <a:endParaRPr lang="en-GB"/>
          </a:p>
        </p:txBody>
      </p:sp>
    </p:spTree>
    <p:extLst>
      <p:ext uri="{BB962C8B-B14F-4D97-AF65-F5344CB8AC3E}">
        <p14:creationId xmlns:p14="http://schemas.microsoft.com/office/powerpoint/2010/main" val="2988154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take a look!</a:t>
            </a:r>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It will be on line for you to download, I believe you will also be receiving a copy in the post.</a:t>
            </a:r>
          </a:p>
          <a:p>
            <a:endParaRPr lang="en-GB" dirty="0"/>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21</a:t>
            </a:fld>
            <a:endParaRPr lang="en-GB"/>
          </a:p>
        </p:txBody>
      </p:sp>
    </p:spTree>
    <p:extLst>
      <p:ext uri="{BB962C8B-B14F-4D97-AF65-F5344CB8AC3E}">
        <p14:creationId xmlns:p14="http://schemas.microsoft.com/office/powerpoint/2010/main" val="1384015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take a look…..</a:t>
            </a:r>
          </a:p>
          <a:p>
            <a:endParaRPr lang="en-GB" dirty="0"/>
          </a:p>
          <a:p>
            <a:endParaRPr lang="en-GB" dirty="0"/>
          </a:p>
          <a:p>
            <a:r>
              <a:rPr lang="en-GB" dirty="0"/>
              <a:t>There is information about conditions, so that you can understand more about these conditions. Differences between other conditions, for example PD and PSP in quick reference tables.</a:t>
            </a:r>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22</a:t>
            </a:fld>
            <a:endParaRPr lang="en-GB"/>
          </a:p>
        </p:txBody>
      </p:sp>
    </p:spTree>
    <p:extLst>
      <p:ext uri="{BB962C8B-B14F-4D97-AF65-F5344CB8AC3E}">
        <p14:creationId xmlns:p14="http://schemas.microsoft.com/office/powerpoint/2010/main" val="4208535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John Steel first wrote about these conditions in 1963, I had the pleasure of meeting him in 2018, however knowledge about these conditions still remains poor in the fact that many therapists may never have heard of these conditions. This needs to change and the PSPA have been working hard on raising the awareness of these conditions. Everyone has heard of MND, we want everyone to know about CBS and PSP! Up until recently these conditions were not even coded.</a:t>
            </a:r>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3</a:t>
            </a:fld>
            <a:endParaRPr lang="en-GB"/>
          </a:p>
        </p:txBody>
      </p:sp>
    </p:spTree>
    <p:extLst>
      <p:ext uri="{BB962C8B-B14F-4D97-AF65-F5344CB8AC3E}">
        <p14:creationId xmlns:p14="http://schemas.microsoft.com/office/powerpoint/2010/main" val="330959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included top</a:t>
            </a:r>
          </a:p>
          <a:p>
            <a:endParaRPr lang="en-GB" dirty="0"/>
          </a:p>
          <a:p>
            <a:r>
              <a:rPr lang="en-GB" dirty="0"/>
              <a:t>These are a quick reference guide if you want a quick read and rapid ideas or answers.</a:t>
            </a:r>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23</a:t>
            </a:fld>
            <a:endParaRPr lang="en-GB"/>
          </a:p>
        </p:txBody>
      </p:sp>
    </p:spTree>
    <p:extLst>
      <p:ext uri="{BB962C8B-B14F-4D97-AF65-F5344CB8AC3E}">
        <p14:creationId xmlns:p14="http://schemas.microsoft.com/office/powerpoint/2010/main" val="3867417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E85BC-C5EC-487B-A86C-FAAB320986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0E340-BDEB-436E-8464-A6606568FD46}"/>
              </a:ext>
            </a:extLst>
          </p:cNvPr>
          <p:cNvSpPr txBox="1">
            <a:spLocks noGrp="1"/>
          </p:cNvSpPr>
          <p:nvPr>
            <p:ph type="body" sz="quarter" idx="1"/>
          </p:nvPr>
        </p:nvSpPr>
        <p:spPr/>
        <p:txBody>
          <a:bodyPr/>
          <a:lstStyle/>
          <a:p>
            <a:pPr lvl="0"/>
            <a:r>
              <a:rPr lang="en-GB" dirty="0"/>
              <a:t>I think often there is a fear of complex neurological conditions. I  believe that if you have an understanding of  these conditions and the symptoms which present then hopefully we can dispel the fear.</a:t>
            </a:r>
          </a:p>
          <a:p>
            <a:pPr lvl="0"/>
            <a:endParaRPr lang="en-GB" dirty="0"/>
          </a:p>
          <a:p>
            <a:pPr lvl="0"/>
            <a:r>
              <a:rPr lang="en-GB" dirty="0"/>
              <a:t>To demonstrate this I would to show you 2 short videos.</a:t>
            </a:r>
          </a:p>
          <a:p>
            <a:pPr lvl="0"/>
            <a:endParaRPr lang="en-GB" dirty="0"/>
          </a:p>
          <a:p>
            <a:pPr lvl="0"/>
            <a:r>
              <a:rPr lang="en-GB" dirty="0"/>
              <a:t>No sound talk over it… say what you see</a:t>
            </a:r>
          </a:p>
          <a:p>
            <a:pPr lvl="0"/>
            <a:endParaRPr lang="en-GB" dirty="0"/>
          </a:p>
          <a:p>
            <a:pPr lvl="0"/>
            <a:endParaRPr lang="en-GB" dirty="0"/>
          </a:p>
        </p:txBody>
      </p:sp>
      <p:sp>
        <p:nvSpPr>
          <p:cNvPr id="4" name="Slide Number Placeholder 3">
            <a:extLst>
              <a:ext uri="{FF2B5EF4-FFF2-40B4-BE49-F238E27FC236}">
                <a16:creationId xmlns:a16="http://schemas.microsoft.com/office/drawing/2014/main" id="{BD82CF08-2E33-45B1-977D-E976F71BEDE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D2226DE-BE9C-45F3-B66B-245EED5B1F00}" type="slidenum">
              <a:t>24</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physio ….As you can see movement is much quicker, more efficient.</a:t>
            </a:r>
          </a:p>
          <a:p>
            <a:endParaRPr lang="en-GB" dirty="0"/>
          </a:p>
          <a:p>
            <a:r>
              <a:rPr lang="en-GB" dirty="0"/>
              <a:t>AS a patient what does it mean ..</a:t>
            </a:r>
          </a:p>
          <a:p>
            <a:endParaRPr lang="en-GB" dirty="0"/>
          </a:p>
          <a:p>
            <a:r>
              <a:rPr lang="en-GB" dirty="0"/>
              <a:t>Get to the loo in time</a:t>
            </a:r>
          </a:p>
          <a:p>
            <a:endParaRPr lang="en-GB" dirty="0"/>
          </a:p>
          <a:p>
            <a:r>
              <a:rPr lang="en-GB" dirty="0"/>
              <a:t>But just 10mins isn’t enough, we need to educate carers on prompts so the effect can be reinforced and improved maintained.</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25</a:t>
            </a:fld>
            <a:endParaRPr lang="en-GB"/>
          </a:p>
        </p:txBody>
      </p:sp>
    </p:spTree>
    <p:extLst>
      <p:ext uri="{BB962C8B-B14F-4D97-AF65-F5344CB8AC3E}">
        <p14:creationId xmlns:p14="http://schemas.microsoft.com/office/powerpoint/2010/main" val="2121644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your turn to ask us questions, </a:t>
            </a:r>
          </a:p>
          <a:p>
            <a:endParaRPr lang="en-GB" dirty="0"/>
          </a:p>
          <a:p>
            <a:r>
              <a:rPr lang="en-GB" dirty="0"/>
              <a:t>Thank you for listening.</a:t>
            </a:r>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26</a:t>
            </a:fld>
            <a:endParaRPr lang="en-GB"/>
          </a:p>
        </p:txBody>
      </p:sp>
    </p:spTree>
    <p:extLst>
      <p:ext uri="{BB962C8B-B14F-4D97-AF65-F5344CB8AC3E}">
        <p14:creationId xmlns:p14="http://schemas.microsoft.com/office/powerpoint/2010/main" val="764925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27</a:t>
            </a:fld>
            <a:endParaRPr lang="en-GB"/>
          </a:p>
        </p:txBody>
      </p:sp>
    </p:spTree>
    <p:extLst>
      <p:ext uri="{BB962C8B-B14F-4D97-AF65-F5344CB8AC3E}">
        <p14:creationId xmlns:p14="http://schemas.microsoft.com/office/powerpoint/2010/main" val="354909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red circles shows the QOL of the general population, of all ages using the EQ5D. This is relatively good.</a:t>
            </a:r>
          </a:p>
          <a:p>
            <a:endParaRPr lang="en-GB" dirty="0"/>
          </a:p>
          <a:p>
            <a:r>
              <a:rPr lang="en-GB" dirty="0"/>
              <a:t>To the right is good QOL</a:t>
            </a:r>
          </a:p>
          <a:p>
            <a:endParaRPr lang="en-GB" dirty="0"/>
          </a:p>
          <a:p>
            <a:r>
              <a:rPr lang="en-GB" dirty="0"/>
              <a:t>To the left is bad QOL.</a:t>
            </a:r>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4</a:t>
            </a:fld>
            <a:endParaRPr lang="en-GB"/>
          </a:p>
        </p:txBody>
      </p:sp>
    </p:spTree>
    <p:extLst>
      <p:ext uri="{BB962C8B-B14F-4D97-AF65-F5344CB8AC3E}">
        <p14:creationId xmlns:p14="http://schemas.microsoft.com/office/powerpoint/2010/main" val="2366006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Compare that to those with Depression, it is roughly half of that of the general population, so worse.</a:t>
            </a:r>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5</a:t>
            </a:fld>
            <a:endParaRPr lang="en-GB"/>
          </a:p>
        </p:txBody>
      </p:sp>
    </p:spTree>
    <p:extLst>
      <p:ext uri="{BB962C8B-B14F-4D97-AF65-F5344CB8AC3E}">
        <p14:creationId xmlns:p14="http://schemas.microsoft.com/office/powerpoint/2010/main" val="2109588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QOL of life for those with MND is here, and is similar to those with Huntington's disease and ataxia’s</a:t>
            </a:r>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6</a:t>
            </a:fld>
            <a:endParaRPr lang="en-GB"/>
          </a:p>
        </p:txBody>
      </p:sp>
    </p:spTree>
    <p:extLst>
      <p:ext uri="{BB962C8B-B14F-4D97-AF65-F5344CB8AC3E}">
        <p14:creationId xmlns:p14="http://schemas.microsoft.com/office/powerpoint/2010/main" val="809621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red line marks the QOL in PSP. It is the lowest of all these conditions and significantly lower than the general population, and lower than MND which like PSP and CBS is complex in its nature.</a:t>
            </a:r>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7</a:t>
            </a:fld>
            <a:endParaRPr lang="en-GB"/>
          </a:p>
        </p:txBody>
      </p:sp>
    </p:spTree>
    <p:extLst>
      <p:ext uri="{BB962C8B-B14F-4D97-AF65-F5344CB8AC3E}">
        <p14:creationId xmlns:p14="http://schemas.microsoft.com/office/powerpoint/2010/main" val="3960262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know that carer QOL worsens in line with the patient with the condition. </a:t>
            </a:r>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8</a:t>
            </a:fld>
            <a:endParaRPr lang="en-GB"/>
          </a:p>
        </p:txBody>
      </p:sp>
    </p:spTree>
    <p:extLst>
      <p:ext uri="{BB962C8B-B14F-4D97-AF65-F5344CB8AC3E}">
        <p14:creationId xmlns:p14="http://schemas.microsoft.com/office/powerpoint/2010/main" val="390059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see here the economic cost of various conditions.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9</a:t>
            </a:fld>
            <a:endParaRPr lang="en-GB"/>
          </a:p>
        </p:txBody>
      </p:sp>
    </p:spTree>
    <p:extLst>
      <p:ext uri="{BB962C8B-B14F-4D97-AF65-F5344CB8AC3E}">
        <p14:creationId xmlns:p14="http://schemas.microsoft.com/office/powerpoint/2010/main" val="3874188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PSP is double that of Alzheimer's.</a:t>
            </a:r>
          </a:p>
        </p:txBody>
      </p:sp>
      <p:sp>
        <p:nvSpPr>
          <p:cNvPr id="4" name="Slide Number Placeholder 3"/>
          <p:cNvSpPr>
            <a:spLocks noGrp="1"/>
          </p:cNvSpPr>
          <p:nvPr>
            <p:ph type="sldNum" sz="quarter" idx="5"/>
          </p:nvPr>
        </p:nvSpPr>
        <p:spPr/>
        <p:txBody>
          <a:bodyPr/>
          <a:lstStyle/>
          <a:p>
            <a:pPr>
              <a:defRPr/>
            </a:pPr>
            <a:fld id="{81DE01B1-6A63-4E6D-8A38-3AEB1F170DD7}" type="slidenum">
              <a:rPr lang="en-GB" smtClean="0"/>
              <a:pPr>
                <a:defRPr/>
              </a:pPr>
              <a:t>10</a:t>
            </a:fld>
            <a:endParaRPr lang="en-GB"/>
          </a:p>
        </p:txBody>
      </p:sp>
    </p:spTree>
    <p:extLst>
      <p:ext uri="{BB962C8B-B14F-4D97-AF65-F5344CB8AC3E}">
        <p14:creationId xmlns:p14="http://schemas.microsoft.com/office/powerpoint/2010/main" val="72710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with 2 pictures">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97E15E68-72A4-4AB5-8FCB-90698BA42D45}"/>
              </a:ext>
            </a:extLst>
          </p:cNvPr>
          <p:cNvSpPr txBox="1">
            <a:spLocks noGrp="1"/>
          </p:cNvSpPr>
          <p:nvPr>
            <p:ph type="pic" idx="4294967295"/>
          </p:nvPr>
        </p:nvSpPr>
        <p:spPr>
          <a:xfrm>
            <a:off x="-6865" y="1"/>
            <a:ext cx="4578853" cy="6240789"/>
          </a:xfrm>
        </p:spPr>
        <p:txBody>
          <a:bodyPr anchor="ctr" anchorCtr="1">
            <a:noAutofit/>
          </a:bodyPr>
          <a:lstStyle>
            <a:lvl1pPr algn="ctr">
              <a:buNone/>
              <a:defRPr/>
            </a:lvl1pPr>
          </a:lstStyle>
          <a:p>
            <a:pPr lvl="0"/>
            <a:r>
              <a:rPr lang="en-US"/>
              <a:t>Click icon to add picture</a:t>
            </a:r>
          </a:p>
        </p:txBody>
      </p:sp>
      <p:sp>
        <p:nvSpPr>
          <p:cNvPr id="3" name="Picture Placeholder 14">
            <a:extLst>
              <a:ext uri="{FF2B5EF4-FFF2-40B4-BE49-F238E27FC236}">
                <a16:creationId xmlns:a16="http://schemas.microsoft.com/office/drawing/2014/main" id="{F272FD1C-99EB-4E1B-8CCE-8AD03D19F698}"/>
              </a:ext>
            </a:extLst>
          </p:cNvPr>
          <p:cNvSpPr txBox="1">
            <a:spLocks noGrp="1"/>
          </p:cNvSpPr>
          <p:nvPr>
            <p:ph type="pic" idx="4294967295"/>
          </p:nvPr>
        </p:nvSpPr>
        <p:spPr>
          <a:xfrm>
            <a:off x="4766625" y="211464"/>
            <a:ext cx="3706111" cy="3877366"/>
          </a:xfrm>
        </p:spPr>
        <p:txBody>
          <a:bodyPr anchor="ctr" anchorCtr="1">
            <a:noAutofit/>
          </a:bodyPr>
          <a:lstStyle>
            <a:lvl1pPr algn="ctr">
              <a:buNone/>
              <a:defRPr/>
            </a:lvl1pPr>
          </a:lstStyle>
          <a:p>
            <a:pPr lvl="0"/>
            <a:r>
              <a:rPr lang="en-US"/>
              <a:t>Click icon to add picture</a:t>
            </a:r>
          </a:p>
        </p:txBody>
      </p:sp>
      <p:sp>
        <p:nvSpPr>
          <p:cNvPr id="4" name="Title 1">
            <a:extLst>
              <a:ext uri="{FF2B5EF4-FFF2-40B4-BE49-F238E27FC236}">
                <a16:creationId xmlns:a16="http://schemas.microsoft.com/office/drawing/2014/main" id="{E9DAA371-8E9A-45E2-B4D2-9ED7175A1111}"/>
              </a:ext>
            </a:extLst>
          </p:cNvPr>
          <p:cNvSpPr txBox="1">
            <a:spLocks noGrp="1"/>
          </p:cNvSpPr>
          <p:nvPr>
            <p:ph type="title"/>
          </p:nvPr>
        </p:nvSpPr>
        <p:spPr>
          <a:xfrm>
            <a:off x="3936492" y="4224527"/>
            <a:ext cx="4581144" cy="1463040"/>
          </a:xfrm>
        </p:spPr>
        <p:txBody>
          <a:bodyPr anchor="b"/>
          <a:lstStyle>
            <a:lvl1pPr algn="r">
              <a:defRPr sz="3600"/>
            </a:lvl1pPr>
          </a:lstStyle>
          <a:p>
            <a:pPr lvl="0"/>
            <a:r>
              <a:rPr lang="en-US"/>
              <a:t>Title here</a:t>
            </a:r>
          </a:p>
        </p:txBody>
      </p:sp>
      <p:sp>
        <p:nvSpPr>
          <p:cNvPr id="5" name="Subtitle 2">
            <a:extLst>
              <a:ext uri="{FF2B5EF4-FFF2-40B4-BE49-F238E27FC236}">
                <a16:creationId xmlns:a16="http://schemas.microsoft.com/office/drawing/2014/main" id="{69A034DA-4DD6-4773-A3ED-469FCDF50B2E}"/>
              </a:ext>
            </a:extLst>
          </p:cNvPr>
          <p:cNvSpPr txBox="1">
            <a:spLocks noGrp="1"/>
          </p:cNvSpPr>
          <p:nvPr>
            <p:ph type="subTitle" idx="4294967295"/>
          </p:nvPr>
        </p:nvSpPr>
        <p:spPr>
          <a:xfrm>
            <a:off x="3799332" y="5724144"/>
            <a:ext cx="4718304" cy="649224"/>
          </a:xfrm>
        </p:spPr>
        <p:txBody>
          <a:bodyPr/>
          <a:lstStyle>
            <a:lvl1pPr marL="0" indent="0" algn="r">
              <a:buNone/>
              <a:defRPr sz="1800" cap="all"/>
            </a:lvl1pPr>
          </a:lstStyle>
          <a:p>
            <a:pPr lvl="0"/>
            <a:r>
              <a:rPr lang="en-US"/>
              <a:t>Subtitle</a:t>
            </a:r>
          </a:p>
        </p:txBody>
      </p:sp>
    </p:spTree>
    <p:extLst>
      <p:ext uri="{BB962C8B-B14F-4D97-AF65-F5344CB8AC3E}">
        <p14:creationId xmlns:p14="http://schemas.microsoft.com/office/powerpoint/2010/main" val="24850699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userDrawn="1"/>
        </p:nvPicPr>
        <p:blipFill>
          <a:blip r:embed="rId14" cstate="print"/>
          <a:srcRect/>
          <a:stretch>
            <a:fillRect/>
          </a:stretch>
        </p:blipFill>
        <p:spPr bwMode="auto">
          <a:xfrm>
            <a:off x="-1588" y="0"/>
            <a:ext cx="9148763" cy="6859588"/>
          </a:xfrm>
          <a:prstGeom prst="rect">
            <a:avLst/>
          </a:prstGeom>
          <a:noFill/>
          <a:ln w="9525">
            <a:noFill/>
            <a:miter lim="800000"/>
            <a:headEnd/>
            <a:tailEnd/>
          </a:ln>
        </p:spPr>
      </p:pic>
      <p:pic>
        <p:nvPicPr>
          <p:cNvPr id="1027" name="Picture 19" descr="University Hospital Southampton foundation trustCOL"/>
          <p:cNvPicPr>
            <a:picLocks noChangeAspect="1" noChangeArrowheads="1"/>
          </p:cNvPicPr>
          <p:nvPr userDrawn="1"/>
        </p:nvPicPr>
        <p:blipFill>
          <a:blip r:embed="rId15" cstate="print"/>
          <a:srcRect/>
          <a:stretch>
            <a:fillRect/>
          </a:stretch>
        </p:blipFill>
        <p:spPr bwMode="auto">
          <a:xfrm>
            <a:off x="6588125" y="6165850"/>
            <a:ext cx="2093913" cy="2270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cid:e7ec838e-0dfd-4420-9103-413f449ac6c2@GBRP265.PROD.OUTLOOK.COM"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mailto:Jade.Donnelly@uhs.nhs.uk"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4706" y="1007447"/>
            <a:ext cx="5942772" cy="3569992"/>
          </a:xfrm>
        </p:spPr>
        <p:txBody>
          <a:bodyPr/>
          <a:lstStyle/>
          <a:p>
            <a:r>
              <a:rPr lang="en-GB" sz="4000" dirty="0">
                <a:latin typeface="Arial" panose="020B0604020202020204" pitchFamily="34" charset="0"/>
                <a:cs typeface="Arial" panose="020B0604020202020204" pitchFamily="34" charset="0"/>
              </a:rPr>
              <a:t>The development of the Physiotherapy Guidelines for PSP &amp; CBD </a:t>
            </a:r>
          </a:p>
        </p:txBody>
      </p:sp>
      <p:sp>
        <p:nvSpPr>
          <p:cNvPr id="3" name="Subtitle 2"/>
          <p:cNvSpPr>
            <a:spLocks noGrp="1"/>
          </p:cNvSpPr>
          <p:nvPr>
            <p:ph type="subTitle" idx="1"/>
          </p:nvPr>
        </p:nvSpPr>
        <p:spPr>
          <a:xfrm>
            <a:off x="502359" y="4523286"/>
            <a:ext cx="8509934" cy="1752600"/>
          </a:xfrm>
        </p:spPr>
        <p:txBody>
          <a:bodyPr/>
          <a:lstStyle/>
          <a:p>
            <a:r>
              <a:rPr lang="en-GB"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October 21</a:t>
            </a:r>
            <a:r>
              <a:rPr lang="en-GB" sz="2400" baseline="30000" dirty="0">
                <a:latin typeface="Arial" panose="020B0604020202020204" pitchFamily="34" charset="0"/>
                <a:cs typeface="Arial" panose="020B0604020202020204" pitchFamily="34" charset="0"/>
              </a:rPr>
              <a:t>st</a:t>
            </a:r>
            <a:r>
              <a:rPr lang="en-GB" sz="2400" dirty="0">
                <a:latin typeface="Arial" panose="020B0604020202020204" pitchFamily="34" charset="0"/>
                <a:cs typeface="Arial" panose="020B0604020202020204" pitchFamily="34" charset="0"/>
              </a:rPr>
              <a:t>  2022</a:t>
            </a:r>
          </a:p>
          <a:p>
            <a:r>
              <a:rPr lang="en-GB" dirty="0">
                <a:latin typeface="Arial" panose="020B0604020202020204" pitchFamily="34" charset="0"/>
                <a:cs typeface="Arial" panose="020B0604020202020204" pitchFamily="34" charset="0"/>
              </a:rPr>
              <a:t>Jade Donnelly, Ciara Baker, Rebecca Bray, Emma Secker, Louise McGregor</a:t>
            </a:r>
          </a:p>
        </p:txBody>
      </p:sp>
      <p:pic>
        <p:nvPicPr>
          <p:cNvPr id="4" name="Picture 9">
            <a:extLst>
              <a:ext uri="{FF2B5EF4-FFF2-40B4-BE49-F238E27FC236}">
                <a16:creationId xmlns:a16="http://schemas.microsoft.com/office/drawing/2014/main" id="{C48D084D-7A7A-4A06-B251-B0A5BCB431CA}"/>
              </a:ext>
            </a:extLst>
          </p:cNvPr>
          <p:cNvPicPr>
            <a:picLocks noChangeAspect="1"/>
          </p:cNvPicPr>
          <p:nvPr/>
        </p:nvPicPr>
        <p:blipFill>
          <a:blip r:embed="rId3"/>
          <a:srcRect l="39664" t="23636" r="44604" b="35198"/>
          <a:stretch>
            <a:fillRect/>
          </a:stretch>
        </p:blipFill>
        <p:spPr>
          <a:xfrm>
            <a:off x="-14300" y="-1302"/>
            <a:ext cx="3074132" cy="4524588"/>
          </a:xfrm>
          <a:prstGeom prst="rect">
            <a:avLst/>
          </a:prstGeom>
          <a:noFill/>
          <a:ln cap="flat">
            <a:noFill/>
          </a:ln>
        </p:spPr>
      </p:pic>
    </p:spTree>
    <p:extLst>
      <p:ext uri="{BB962C8B-B14F-4D97-AF65-F5344CB8AC3E}">
        <p14:creationId xmlns:p14="http://schemas.microsoft.com/office/powerpoint/2010/main" val="1095232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E20E5E-8B49-4377-BA8E-B0BA9F6F366A}"/>
              </a:ext>
            </a:extLst>
          </p:cNvPr>
          <p:cNvPicPr>
            <a:picLocks noChangeAspect="1"/>
          </p:cNvPicPr>
          <p:nvPr/>
        </p:nvPicPr>
        <p:blipFill rotWithShape="1">
          <a:blip r:embed="rId3"/>
          <a:srcRect l="5112" t="20601" r="24014" b="6600"/>
          <a:stretch/>
        </p:blipFill>
        <p:spPr>
          <a:xfrm>
            <a:off x="179512" y="692696"/>
            <a:ext cx="8599417" cy="4968552"/>
          </a:xfrm>
          <a:prstGeom prst="rect">
            <a:avLst/>
          </a:prstGeom>
        </p:spPr>
      </p:pic>
    </p:spTree>
    <p:extLst>
      <p:ext uri="{BB962C8B-B14F-4D97-AF65-F5344CB8AC3E}">
        <p14:creationId xmlns:p14="http://schemas.microsoft.com/office/powerpoint/2010/main" val="2683118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3F6C5D63-A91D-4E1C-9FAC-19813210D722}"/>
              </a:ext>
            </a:extLst>
          </p:cNvPr>
          <p:cNvSpPr>
            <a:spLocks noGrp="1"/>
          </p:cNvSpPr>
          <p:nvPr>
            <p:ph type="title"/>
          </p:nvPr>
        </p:nvSpPr>
        <p:spPr/>
        <p:txBody>
          <a:bodyPr/>
          <a:lstStyle/>
          <a:p>
            <a:r>
              <a:rPr lang="en-GB" dirty="0"/>
              <a:t>Cost in England</a:t>
            </a:r>
          </a:p>
        </p:txBody>
      </p:sp>
      <p:sp>
        <p:nvSpPr>
          <p:cNvPr id="27" name="Content Placeholder 26">
            <a:extLst>
              <a:ext uri="{FF2B5EF4-FFF2-40B4-BE49-F238E27FC236}">
                <a16:creationId xmlns:a16="http://schemas.microsoft.com/office/drawing/2014/main" id="{54904878-F5E0-4064-A228-0C05E233BC69}"/>
              </a:ext>
            </a:extLst>
          </p:cNvPr>
          <p:cNvSpPr>
            <a:spLocks noGrp="1"/>
          </p:cNvSpPr>
          <p:nvPr>
            <p:ph idx="1"/>
          </p:nvPr>
        </p:nvSpPr>
        <p:spPr/>
        <p:txBody>
          <a:bodyPr/>
          <a:lstStyle/>
          <a:p>
            <a:r>
              <a:rPr lang="en-GB" dirty="0"/>
              <a:t>Total cost to NHS annually for patients with PSP is £167 million</a:t>
            </a:r>
          </a:p>
          <a:p>
            <a:r>
              <a:rPr lang="en-GB" dirty="0" err="1"/>
              <a:t>McCrone</a:t>
            </a:r>
            <a:r>
              <a:rPr lang="en-GB" dirty="0"/>
              <a:t> estimated 40% of costs were inpatient costs</a:t>
            </a:r>
          </a:p>
          <a:p>
            <a:r>
              <a:rPr lang="en-GB" dirty="0"/>
              <a:t>PSP annual inpatient costs :</a:t>
            </a:r>
          </a:p>
          <a:p>
            <a:r>
              <a:rPr lang="en-GB" b="1" dirty="0"/>
              <a:t>£66.8 million</a:t>
            </a:r>
          </a:p>
          <a:p>
            <a:endParaRPr lang="en-GB" dirty="0"/>
          </a:p>
        </p:txBody>
      </p:sp>
    </p:spTree>
    <p:extLst>
      <p:ext uri="{BB962C8B-B14F-4D97-AF65-F5344CB8AC3E}">
        <p14:creationId xmlns:p14="http://schemas.microsoft.com/office/powerpoint/2010/main" val="781026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Why?</a:t>
            </a:r>
          </a:p>
        </p:txBody>
      </p:sp>
      <p:sp>
        <p:nvSpPr>
          <p:cNvPr id="3" name="Content Placeholder 2"/>
          <p:cNvSpPr>
            <a:spLocks noGrp="1"/>
          </p:cNvSpPr>
          <p:nvPr>
            <p:ph idx="1"/>
          </p:nvPr>
        </p:nvSpPr>
        <p:spPr>
          <a:xfrm>
            <a:off x="457200" y="1268760"/>
            <a:ext cx="8229600" cy="4525963"/>
          </a:xfrm>
        </p:spPr>
        <p:txBody>
          <a:bodyPr/>
          <a:lstStyle/>
          <a:p>
            <a:r>
              <a:rPr lang="en-GB" sz="2800" dirty="0"/>
              <a:t>Guide and inform our practice</a:t>
            </a:r>
          </a:p>
          <a:p>
            <a:r>
              <a:rPr lang="en-GB" sz="2800" dirty="0"/>
              <a:t>Share knowledge</a:t>
            </a:r>
          </a:p>
          <a:p>
            <a:r>
              <a:rPr lang="en-GB" sz="2800" dirty="0"/>
              <a:t>Share best practice</a:t>
            </a:r>
          </a:p>
          <a:p>
            <a:r>
              <a:rPr lang="en-GB" sz="2800" dirty="0"/>
              <a:t>Share current evidence base</a:t>
            </a:r>
          </a:p>
          <a:p>
            <a:r>
              <a:rPr lang="en-GB" sz="2800" dirty="0"/>
              <a:t>To enable us to build on these guidelines to create pathways and aspire to NICE guidelines.</a:t>
            </a:r>
          </a:p>
          <a:p>
            <a:pPr marL="0" indent="0">
              <a:buNone/>
            </a:pPr>
            <a:r>
              <a:rPr lang="en-GB" sz="2800" dirty="0"/>
              <a:t> </a:t>
            </a:r>
          </a:p>
          <a:p>
            <a:pPr marL="0" indent="0">
              <a:buNone/>
            </a:pPr>
            <a:r>
              <a:rPr lang="en-GB" i="1" dirty="0"/>
              <a:t>Prior to these guidelines Physiotherapists could only refer to the </a:t>
            </a:r>
            <a:r>
              <a:rPr lang="en-GB" i="1"/>
              <a:t>OT or </a:t>
            </a:r>
            <a:r>
              <a:rPr lang="en-GB" i="1" dirty="0"/>
              <a:t>professionals guidelines.</a:t>
            </a:r>
          </a:p>
          <a:p>
            <a:endParaRPr lang="en-GB" dirty="0"/>
          </a:p>
        </p:txBody>
      </p:sp>
    </p:spTree>
    <p:extLst>
      <p:ext uri="{BB962C8B-B14F-4D97-AF65-F5344CB8AC3E}">
        <p14:creationId xmlns:p14="http://schemas.microsoft.com/office/powerpoint/2010/main" val="3230686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D566D7-D941-43BE-A138-0A27002B51AF}"/>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95536" y="404664"/>
            <a:ext cx="1909039" cy="2545684"/>
          </a:xfrm>
          <a:prstGeom prst="rect">
            <a:avLst/>
          </a:prstGeom>
          <a:noFill/>
          <a:ln>
            <a:noFill/>
          </a:ln>
        </p:spPr>
      </p:pic>
      <p:sp>
        <p:nvSpPr>
          <p:cNvPr id="3" name="TextBox 2">
            <a:extLst>
              <a:ext uri="{FF2B5EF4-FFF2-40B4-BE49-F238E27FC236}">
                <a16:creationId xmlns:a16="http://schemas.microsoft.com/office/drawing/2014/main" id="{AA4D8F05-EE6A-4850-A51A-3A908D0C193C}"/>
              </a:ext>
            </a:extLst>
          </p:cNvPr>
          <p:cNvSpPr txBox="1"/>
          <p:nvPr/>
        </p:nvSpPr>
        <p:spPr>
          <a:xfrm>
            <a:off x="387508" y="3134840"/>
            <a:ext cx="2623615" cy="369332"/>
          </a:xfrm>
          <a:prstGeom prst="rect">
            <a:avLst/>
          </a:prstGeom>
          <a:noFill/>
        </p:spPr>
        <p:txBody>
          <a:bodyPr wrap="square" rtlCol="0">
            <a:spAutoFit/>
          </a:bodyPr>
          <a:lstStyle/>
          <a:p>
            <a:r>
              <a:rPr lang="en-GB" dirty="0"/>
              <a:t>Jade Donnelly</a:t>
            </a:r>
          </a:p>
        </p:txBody>
      </p:sp>
      <p:sp>
        <p:nvSpPr>
          <p:cNvPr id="4" name="TextBox 3">
            <a:extLst>
              <a:ext uri="{FF2B5EF4-FFF2-40B4-BE49-F238E27FC236}">
                <a16:creationId xmlns:a16="http://schemas.microsoft.com/office/drawing/2014/main" id="{0C181374-715F-491B-9308-F5371E396E39}"/>
              </a:ext>
            </a:extLst>
          </p:cNvPr>
          <p:cNvSpPr txBox="1"/>
          <p:nvPr/>
        </p:nvSpPr>
        <p:spPr>
          <a:xfrm>
            <a:off x="3630827" y="3134840"/>
            <a:ext cx="1967962" cy="369332"/>
          </a:xfrm>
          <a:prstGeom prst="rect">
            <a:avLst/>
          </a:prstGeom>
          <a:noFill/>
        </p:spPr>
        <p:txBody>
          <a:bodyPr wrap="square" rtlCol="0">
            <a:spAutoFit/>
          </a:bodyPr>
          <a:lstStyle/>
          <a:p>
            <a:r>
              <a:rPr lang="en-GB" dirty="0"/>
              <a:t>Ciara Baker</a:t>
            </a:r>
          </a:p>
        </p:txBody>
      </p:sp>
      <p:sp>
        <p:nvSpPr>
          <p:cNvPr id="5" name="TextBox 4">
            <a:extLst>
              <a:ext uri="{FF2B5EF4-FFF2-40B4-BE49-F238E27FC236}">
                <a16:creationId xmlns:a16="http://schemas.microsoft.com/office/drawing/2014/main" id="{65AACB8D-B079-4D32-ABBE-EB99B953029A}"/>
              </a:ext>
            </a:extLst>
          </p:cNvPr>
          <p:cNvSpPr txBox="1"/>
          <p:nvPr/>
        </p:nvSpPr>
        <p:spPr>
          <a:xfrm>
            <a:off x="6586049" y="3134840"/>
            <a:ext cx="1728192" cy="369332"/>
          </a:xfrm>
          <a:prstGeom prst="rect">
            <a:avLst/>
          </a:prstGeom>
          <a:noFill/>
        </p:spPr>
        <p:txBody>
          <a:bodyPr wrap="square" rtlCol="0">
            <a:spAutoFit/>
          </a:bodyPr>
          <a:lstStyle/>
          <a:p>
            <a:r>
              <a:rPr lang="en-GB" dirty="0"/>
              <a:t>Emma Secker</a:t>
            </a:r>
          </a:p>
        </p:txBody>
      </p:sp>
      <p:sp>
        <p:nvSpPr>
          <p:cNvPr id="6" name="TextBox 5">
            <a:extLst>
              <a:ext uri="{FF2B5EF4-FFF2-40B4-BE49-F238E27FC236}">
                <a16:creationId xmlns:a16="http://schemas.microsoft.com/office/drawing/2014/main" id="{B6F87CBA-A260-400E-A78D-1F538E97070F}"/>
              </a:ext>
            </a:extLst>
          </p:cNvPr>
          <p:cNvSpPr txBox="1"/>
          <p:nvPr/>
        </p:nvSpPr>
        <p:spPr>
          <a:xfrm>
            <a:off x="1952284" y="6246612"/>
            <a:ext cx="2117679" cy="369332"/>
          </a:xfrm>
          <a:prstGeom prst="rect">
            <a:avLst/>
          </a:prstGeom>
          <a:noFill/>
        </p:spPr>
        <p:txBody>
          <a:bodyPr wrap="square" rtlCol="0">
            <a:spAutoFit/>
          </a:bodyPr>
          <a:lstStyle/>
          <a:p>
            <a:r>
              <a:rPr lang="en-GB" dirty="0"/>
              <a:t>Rebecca Bray</a:t>
            </a:r>
          </a:p>
        </p:txBody>
      </p:sp>
      <p:sp>
        <p:nvSpPr>
          <p:cNvPr id="9" name="TextBox 8">
            <a:extLst>
              <a:ext uri="{FF2B5EF4-FFF2-40B4-BE49-F238E27FC236}">
                <a16:creationId xmlns:a16="http://schemas.microsoft.com/office/drawing/2014/main" id="{EB6CF050-B818-4432-B46F-A2DC8C417D4B}"/>
              </a:ext>
            </a:extLst>
          </p:cNvPr>
          <p:cNvSpPr txBox="1"/>
          <p:nvPr/>
        </p:nvSpPr>
        <p:spPr>
          <a:xfrm>
            <a:off x="4572000" y="6244965"/>
            <a:ext cx="1963406" cy="369332"/>
          </a:xfrm>
          <a:prstGeom prst="rect">
            <a:avLst/>
          </a:prstGeom>
          <a:noFill/>
        </p:spPr>
        <p:txBody>
          <a:bodyPr wrap="square" rtlCol="0">
            <a:spAutoFit/>
          </a:bodyPr>
          <a:lstStyle/>
          <a:p>
            <a:r>
              <a:rPr lang="en-GB" dirty="0"/>
              <a:t>Louise </a:t>
            </a:r>
            <a:r>
              <a:rPr lang="en-GB" dirty="0" err="1"/>
              <a:t>Mcgregor</a:t>
            </a:r>
            <a:endParaRPr lang="en-GB" dirty="0"/>
          </a:p>
        </p:txBody>
      </p:sp>
      <p:pic>
        <p:nvPicPr>
          <p:cNvPr id="8" name="Picture 7" descr="A person smiling for the camera&#10;&#10;Description automatically generated with medium confidence">
            <a:extLst>
              <a:ext uri="{FF2B5EF4-FFF2-40B4-BE49-F238E27FC236}">
                <a16:creationId xmlns:a16="http://schemas.microsoft.com/office/drawing/2014/main" id="{0A94BE21-87EB-411B-869E-1D7A1613A5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5306" y="404876"/>
            <a:ext cx="1393812" cy="2615952"/>
          </a:xfrm>
          <a:prstGeom prst="rect">
            <a:avLst/>
          </a:prstGeom>
        </p:spPr>
      </p:pic>
      <p:pic>
        <p:nvPicPr>
          <p:cNvPr id="11" name="Picture 10" descr="A person smiling in front of trees&#10;&#10;Description automatically generated with low confidence">
            <a:extLst>
              <a:ext uri="{FF2B5EF4-FFF2-40B4-BE49-F238E27FC236}">
                <a16:creationId xmlns:a16="http://schemas.microsoft.com/office/drawing/2014/main" id="{9D907DDE-DEBC-44D2-A795-AEF0A72479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6926" y="4077072"/>
            <a:ext cx="2500420" cy="1984504"/>
          </a:xfrm>
          <a:prstGeom prst="rect">
            <a:avLst/>
          </a:prstGeom>
        </p:spPr>
      </p:pic>
      <p:pic>
        <p:nvPicPr>
          <p:cNvPr id="1026" name="Picture 2">
            <a:extLst>
              <a:ext uri="{FF2B5EF4-FFF2-40B4-BE49-F238E27FC236}">
                <a16:creationId xmlns:a16="http://schemas.microsoft.com/office/drawing/2014/main" id="{1DEAABC8-6731-4C65-A7E9-F946740D9A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42879" y="3824488"/>
            <a:ext cx="1758088" cy="234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erson wearing glasses&#10;&#10;Description automatically generated with low confidence">
            <a:extLst>
              <a:ext uri="{FF2B5EF4-FFF2-40B4-BE49-F238E27FC236}">
                <a16:creationId xmlns:a16="http://schemas.microsoft.com/office/drawing/2014/main" id="{ACAD0213-4AE5-4BDD-B380-A0C6BEADAC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058026" y="727291"/>
            <a:ext cx="2581017" cy="1935763"/>
          </a:xfrm>
          <a:prstGeom prst="rect">
            <a:avLst/>
          </a:prstGeom>
        </p:spPr>
      </p:pic>
    </p:spTree>
    <p:extLst>
      <p:ext uri="{BB962C8B-B14F-4D97-AF65-F5344CB8AC3E}">
        <p14:creationId xmlns:p14="http://schemas.microsoft.com/office/powerpoint/2010/main" val="1216926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224 PSP Progression v3.3_Cilla Dagnell">
            <a:hlinkClick r:id="" action="ppaction://media"/>
            <a:extLst>
              <a:ext uri="{FF2B5EF4-FFF2-40B4-BE49-F238E27FC236}">
                <a16:creationId xmlns:a16="http://schemas.microsoft.com/office/drawing/2014/main" id="{B410F181-AED3-4DA7-B73D-88706DB76C2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188641"/>
            <a:ext cx="8972327" cy="5046934"/>
          </a:xfrm>
          <a:prstGeom prst="rect">
            <a:avLst/>
          </a:prstGeom>
        </p:spPr>
      </p:pic>
    </p:spTree>
    <p:extLst>
      <p:ext uri="{BB962C8B-B14F-4D97-AF65-F5344CB8AC3E}">
        <p14:creationId xmlns:p14="http://schemas.microsoft.com/office/powerpoint/2010/main" val="337775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6FDB-4366-4085-AD0E-A9A9305EAAE1}"/>
              </a:ext>
            </a:extLst>
          </p:cNvPr>
          <p:cNvSpPr>
            <a:spLocks noGrp="1"/>
          </p:cNvSpPr>
          <p:nvPr>
            <p:ph type="title"/>
          </p:nvPr>
        </p:nvSpPr>
        <p:spPr/>
        <p:txBody>
          <a:bodyPr/>
          <a:lstStyle/>
          <a:p>
            <a:r>
              <a:rPr lang="en-GB" dirty="0"/>
              <a:t>What was our process ?</a:t>
            </a:r>
          </a:p>
        </p:txBody>
      </p:sp>
      <p:sp>
        <p:nvSpPr>
          <p:cNvPr id="3" name="Content Placeholder 2">
            <a:extLst>
              <a:ext uri="{FF2B5EF4-FFF2-40B4-BE49-F238E27FC236}">
                <a16:creationId xmlns:a16="http://schemas.microsoft.com/office/drawing/2014/main" id="{39844CFE-AF23-4B55-8AD2-00FA7B1A7D4F}"/>
              </a:ext>
            </a:extLst>
          </p:cNvPr>
          <p:cNvSpPr>
            <a:spLocks noGrp="1"/>
          </p:cNvSpPr>
          <p:nvPr>
            <p:ph idx="1"/>
          </p:nvPr>
        </p:nvSpPr>
        <p:spPr>
          <a:xfrm>
            <a:off x="457200" y="2076855"/>
            <a:ext cx="8229600" cy="4525963"/>
          </a:xfrm>
        </p:spPr>
        <p:txBody>
          <a:bodyPr/>
          <a:lstStyle/>
          <a:p>
            <a:r>
              <a:rPr lang="en-GB" dirty="0"/>
              <a:t>We came from  mixed areas of specialism</a:t>
            </a:r>
          </a:p>
          <a:p>
            <a:r>
              <a:rPr lang="en-GB" dirty="0"/>
              <a:t>We reviewed current evidence </a:t>
            </a:r>
          </a:p>
          <a:p>
            <a:r>
              <a:rPr lang="en-GB" dirty="0"/>
              <a:t>Our opinion and expert knowledge</a:t>
            </a:r>
          </a:p>
          <a:p>
            <a:endParaRPr lang="en-GB" dirty="0"/>
          </a:p>
          <a:p>
            <a:pPr marL="0" indent="0">
              <a:buNone/>
            </a:pPr>
            <a:endParaRPr lang="en-GB" dirty="0"/>
          </a:p>
          <a:p>
            <a:endParaRPr lang="en-GB" dirty="0"/>
          </a:p>
        </p:txBody>
      </p:sp>
    </p:spTree>
    <p:extLst>
      <p:ext uri="{BB962C8B-B14F-4D97-AF65-F5344CB8AC3E}">
        <p14:creationId xmlns:p14="http://schemas.microsoft.com/office/powerpoint/2010/main" val="3745458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65B823A2-57D2-45C7-AAD3-94EC810E018D}"/>
              </a:ext>
            </a:extLst>
          </p:cNvPr>
          <p:cNvPicPr>
            <a:picLocks noChangeAspect="1"/>
          </p:cNvPicPr>
          <p:nvPr/>
        </p:nvPicPr>
        <p:blipFill>
          <a:blip r:embed="rId3"/>
          <a:srcRect l="38998" t="22060" r="40284" b="26334"/>
          <a:stretch>
            <a:fillRect/>
          </a:stretch>
        </p:blipFill>
        <p:spPr>
          <a:xfrm>
            <a:off x="205349" y="159507"/>
            <a:ext cx="1510101" cy="2115747"/>
          </a:xfrm>
          <a:prstGeom prst="rect">
            <a:avLst/>
          </a:prstGeom>
          <a:noFill/>
          <a:ln cap="flat">
            <a:noFill/>
          </a:ln>
        </p:spPr>
      </p:pic>
      <p:sp>
        <p:nvSpPr>
          <p:cNvPr id="4" name="TextBox 3">
            <a:extLst>
              <a:ext uri="{FF2B5EF4-FFF2-40B4-BE49-F238E27FC236}">
                <a16:creationId xmlns:a16="http://schemas.microsoft.com/office/drawing/2014/main" id="{033F9BC2-DAC9-4035-BD67-AEDFC3E6857B}"/>
              </a:ext>
            </a:extLst>
          </p:cNvPr>
          <p:cNvSpPr txBox="1"/>
          <p:nvPr/>
        </p:nvSpPr>
        <p:spPr>
          <a:xfrm>
            <a:off x="1849937" y="669219"/>
            <a:ext cx="2722063" cy="1200329"/>
          </a:xfrm>
          <a:prstGeom prst="rect">
            <a:avLst/>
          </a:prstGeom>
          <a:noFill/>
        </p:spPr>
        <p:txBody>
          <a:bodyPr wrap="square">
            <a:spAutoFit/>
          </a:bodyPr>
          <a:lstStyle/>
          <a:p>
            <a:pPr marL="228600" lvl="0" indent="-228600">
              <a:buChar char="•"/>
            </a:pPr>
            <a:r>
              <a:rPr lang="en-US" sz="1800" b="0" dirty="0"/>
              <a:t>European Physiotherapy Guidelines for Parkinson’s Disease</a:t>
            </a:r>
          </a:p>
        </p:txBody>
      </p:sp>
      <p:pic>
        <p:nvPicPr>
          <p:cNvPr id="5" name="Picture 10">
            <a:extLst>
              <a:ext uri="{FF2B5EF4-FFF2-40B4-BE49-F238E27FC236}">
                <a16:creationId xmlns:a16="http://schemas.microsoft.com/office/drawing/2014/main" id="{8F413ED2-E9BD-423B-BA1B-66889EA6381D}"/>
              </a:ext>
            </a:extLst>
          </p:cNvPr>
          <p:cNvPicPr>
            <a:picLocks noChangeAspect="1"/>
          </p:cNvPicPr>
          <p:nvPr/>
        </p:nvPicPr>
        <p:blipFill>
          <a:blip r:embed="rId4"/>
          <a:srcRect l="10303" t="35059" r="74518" b="24365"/>
          <a:stretch>
            <a:fillRect/>
          </a:stretch>
        </p:blipFill>
        <p:spPr>
          <a:xfrm>
            <a:off x="320997" y="4291427"/>
            <a:ext cx="1407069" cy="2115747"/>
          </a:xfrm>
          <a:prstGeom prst="rect">
            <a:avLst/>
          </a:prstGeom>
          <a:noFill/>
          <a:ln cap="flat">
            <a:noFill/>
          </a:ln>
        </p:spPr>
      </p:pic>
      <p:sp>
        <p:nvSpPr>
          <p:cNvPr id="7" name="TextBox 6">
            <a:extLst>
              <a:ext uri="{FF2B5EF4-FFF2-40B4-BE49-F238E27FC236}">
                <a16:creationId xmlns:a16="http://schemas.microsoft.com/office/drawing/2014/main" id="{F0C83CFD-5ACE-4A9A-8E14-225013B47A0C}"/>
              </a:ext>
            </a:extLst>
          </p:cNvPr>
          <p:cNvSpPr txBox="1"/>
          <p:nvPr/>
        </p:nvSpPr>
        <p:spPr>
          <a:xfrm>
            <a:off x="1876981" y="5349300"/>
            <a:ext cx="4572000" cy="369332"/>
          </a:xfrm>
          <a:prstGeom prst="rect">
            <a:avLst/>
          </a:prstGeom>
          <a:noFill/>
        </p:spPr>
        <p:txBody>
          <a:bodyPr wrap="square">
            <a:spAutoFit/>
          </a:bodyPr>
          <a:lstStyle/>
          <a:p>
            <a:pPr marL="228600" lvl="0" indent="-228600">
              <a:buChar char="•"/>
            </a:pPr>
            <a:r>
              <a:rPr lang="en-US" dirty="0"/>
              <a:t>Chapter 13 MDT management in APS</a:t>
            </a:r>
            <a:endParaRPr lang="en-US" sz="1800" b="0" dirty="0"/>
          </a:p>
        </p:txBody>
      </p:sp>
      <p:pic>
        <p:nvPicPr>
          <p:cNvPr id="2050" name="Picture 2" descr="See the source image">
            <a:extLst>
              <a:ext uri="{FF2B5EF4-FFF2-40B4-BE49-F238E27FC236}">
                <a16:creationId xmlns:a16="http://schemas.microsoft.com/office/drawing/2014/main" id="{DBA772A9-CE5D-4832-BD4F-F2EFB6B1B7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349" y="2760314"/>
            <a:ext cx="2131287" cy="12003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821D2AC-7C84-4348-84EF-B09A7F0D257D}"/>
              </a:ext>
            </a:extLst>
          </p:cNvPr>
          <p:cNvSpPr txBox="1"/>
          <p:nvPr/>
        </p:nvSpPr>
        <p:spPr>
          <a:xfrm>
            <a:off x="2415032" y="2968063"/>
            <a:ext cx="4572000" cy="784830"/>
          </a:xfrm>
          <a:prstGeom prst="rect">
            <a:avLst/>
          </a:prstGeom>
          <a:noFill/>
        </p:spPr>
        <p:txBody>
          <a:bodyPr wrap="square">
            <a:spAutoFit/>
          </a:bodyPr>
          <a:lstStyle/>
          <a:p>
            <a:pPr marL="228600" lvl="0" indent="-228600">
              <a:buChar char="•"/>
            </a:pPr>
            <a:r>
              <a:rPr lang="en-US" dirty="0"/>
              <a:t>PSPA OT Guide</a:t>
            </a:r>
          </a:p>
          <a:p>
            <a:pPr marL="228600" lvl="0" indent="-228600">
              <a:buChar char="•"/>
            </a:pPr>
            <a:r>
              <a:rPr lang="en-US" sz="1800" b="0" dirty="0"/>
              <a:t>PSPA Professional guide</a:t>
            </a:r>
          </a:p>
        </p:txBody>
      </p:sp>
      <p:pic>
        <p:nvPicPr>
          <p:cNvPr id="2052" name="Picture 4" descr="See the source image">
            <a:extLst>
              <a:ext uri="{FF2B5EF4-FFF2-40B4-BE49-F238E27FC236}">
                <a16:creationId xmlns:a16="http://schemas.microsoft.com/office/drawing/2014/main" id="{19751352-ECCB-4783-9AF6-29D6BDB402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6446" y="133296"/>
            <a:ext cx="3141172" cy="1855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208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DF86F9-EAD0-49AE-9643-6DCBD886EE29}"/>
              </a:ext>
            </a:extLst>
          </p:cNvPr>
          <p:cNvPicPr>
            <a:picLocks noChangeAspect="1"/>
          </p:cNvPicPr>
          <p:nvPr/>
        </p:nvPicPr>
        <p:blipFill rotWithShape="1">
          <a:blip r:embed="rId2"/>
          <a:srcRect l="4326" t="10800" b="6601"/>
          <a:stretch/>
        </p:blipFill>
        <p:spPr>
          <a:xfrm>
            <a:off x="0" y="16024"/>
            <a:ext cx="8748464" cy="4248472"/>
          </a:xfrm>
          <a:prstGeom prst="rect">
            <a:avLst/>
          </a:prstGeom>
        </p:spPr>
      </p:pic>
    </p:spTree>
    <p:extLst>
      <p:ext uri="{BB962C8B-B14F-4D97-AF65-F5344CB8AC3E}">
        <p14:creationId xmlns:p14="http://schemas.microsoft.com/office/powerpoint/2010/main" val="767709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E4C269-F85B-43F4-FB43-5AF00D17E66D}"/>
              </a:ext>
            </a:extLst>
          </p:cNvPr>
          <p:cNvSpPr>
            <a:spLocks noGrp="1"/>
          </p:cNvSpPr>
          <p:nvPr>
            <p:ph type="title"/>
          </p:nvPr>
        </p:nvSpPr>
        <p:spPr>
          <a:xfrm>
            <a:off x="457200" y="274638"/>
            <a:ext cx="8229600" cy="1143000"/>
          </a:xfrm>
        </p:spPr>
        <p:txBody>
          <a:bodyPr/>
          <a:lstStyle/>
          <a:p>
            <a:r>
              <a:rPr lang="en-US" dirty="0"/>
              <a:t>Evidence Base</a:t>
            </a:r>
          </a:p>
        </p:txBody>
      </p:sp>
      <p:pic>
        <p:nvPicPr>
          <p:cNvPr id="2" name="Picture 15">
            <a:extLst>
              <a:ext uri="{FF2B5EF4-FFF2-40B4-BE49-F238E27FC236}">
                <a16:creationId xmlns:a16="http://schemas.microsoft.com/office/drawing/2014/main" id="{E300254F-0292-4C31-9191-BDB71140EF3A}"/>
              </a:ext>
            </a:extLst>
          </p:cNvPr>
          <p:cNvPicPr>
            <a:picLocks noChangeAspect="1"/>
          </p:cNvPicPr>
          <p:nvPr/>
        </p:nvPicPr>
        <p:blipFill>
          <a:blip r:embed="rId3"/>
          <a:srcRect l="19389" t="27182" r="22557" b="32243"/>
          <a:stretch>
            <a:fillRect/>
          </a:stretch>
        </p:blipFill>
        <p:spPr>
          <a:xfrm>
            <a:off x="0" y="1196752"/>
            <a:ext cx="5569059" cy="2189427"/>
          </a:xfrm>
          <a:prstGeom prst="rect">
            <a:avLst/>
          </a:prstGeom>
          <a:noFill/>
          <a:ln cap="flat">
            <a:noFill/>
          </a:ln>
        </p:spPr>
      </p:pic>
      <p:pic>
        <p:nvPicPr>
          <p:cNvPr id="4" name="Picture 3">
            <a:extLst>
              <a:ext uri="{FF2B5EF4-FFF2-40B4-BE49-F238E27FC236}">
                <a16:creationId xmlns:a16="http://schemas.microsoft.com/office/drawing/2014/main" id="{0263E33E-2B29-46E0-A80C-B06724AA4FD4}"/>
              </a:ext>
            </a:extLst>
          </p:cNvPr>
          <p:cNvPicPr>
            <a:picLocks noChangeAspect="1"/>
          </p:cNvPicPr>
          <p:nvPr/>
        </p:nvPicPr>
        <p:blipFill rotWithShape="1">
          <a:blip r:embed="rId4"/>
          <a:srcRect l="21650" t="22001" r="29526" b="47200"/>
          <a:stretch/>
        </p:blipFill>
        <p:spPr>
          <a:xfrm>
            <a:off x="4222304" y="3645024"/>
            <a:ext cx="4464496" cy="1584176"/>
          </a:xfrm>
          <a:prstGeom prst="rect">
            <a:avLst/>
          </a:prstGeom>
        </p:spPr>
      </p:pic>
    </p:spTree>
    <p:extLst>
      <p:ext uri="{BB962C8B-B14F-4D97-AF65-F5344CB8AC3E}">
        <p14:creationId xmlns:p14="http://schemas.microsoft.com/office/powerpoint/2010/main" val="314897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6761E20-02AE-4725-9C8C-B69E9AC2DDA4}"/>
              </a:ext>
            </a:extLst>
          </p:cNvPr>
          <p:cNvPicPr>
            <a:picLocks noChangeAspect="1"/>
          </p:cNvPicPr>
          <p:nvPr/>
        </p:nvPicPr>
        <p:blipFill>
          <a:blip r:embed="rId3"/>
          <a:srcRect l="7423" t="25999" r="29980" b="38940"/>
          <a:stretch>
            <a:fillRect/>
          </a:stretch>
        </p:blipFill>
        <p:spPr>
          <a:xfrm>
            <a:off x="0" y="760149"/>
            <a:ext cx="5804894" cy="1828800"/>
          </a:xfrm>
          <a:prstGeom prst="rect">
            <a:avLst/>
          </a:prstGeom>
          <a:noFill/>
          <a:ln cap="flat">
            <a:noFill/>
          </a:ln>
        </p:spPr>
      </p:pic>
      <p:pic>
        <p:nvPicPr>
          <p:cNvPr id="4" name="Picture 4">
            <a:extLst>
              <a:ext uri="{FF2B5EF4-FFF2-40B4-BE49-F238E27FC236}">
                <a16:creationId xmlns:a16="http://schemas.microsoft.com/office/drawing/2014/main" id="{3ADE8660-3BFA-46FC-88CC-3BF21B3DD83A}"/>
              </a:ext>
            </a:extLst>
          </p:cNvPr>
          <p:cNvPicPr>
            <a:picLocks noChangeAspect="1"/>
          </p:cNvPicPr>
          <p:nvPr/>
        </p:nvPicPr>
        <p:blipFill>
          <a:blip r:embed="rId4"/>
          <a:srcRect l="5650" t="34075" r="37072" b="28501"/>
          <a:stretch>
            <a:fillRect/>
          </a:stretch>
        </p:blipFill>
        <p:spPr>
          <a:xfrm>
            <a:off x="-39140" y="3278670"/>
            <a:ext cx="6034348" cy="2217654"/>
          </a:xfrm>
          <a:prstGeom prst="rect">
            <a:avLst/>
          </a:prstGeom>
          <a:noFill/>
          <a:ln cap="flat">
            <a:noFill/>
          </a:ln>
        </p:spPr>
      </p:pic>
      <p:sp>
        <p:nvSpPr>
          <p:cNvPr id="6" name="TextBox 5">
            <a:extLst>
              <a:ext uri="{FF2B5EF4-FFF2-40B4-BE49-F238E27FC236}">
                <a16:creationId xmlns:a16="http://schemas.microsoft.com/office/drawing/2014/main" id="{FBC95DD4-C42D-4C7B-95A0-C5158A11499D}"/>
              </a:ext>
            </a:extLst>
          </p:cNvPr>
          <p:cNvSpPr txBox="1"/>
          <p:nvPr/>
        </p:nvSpPr>
        <p:spPr>
          <a:xfrm>
            <a:off x="5995208" y="760149"/>
            <a:ext cx="2626192" cy="2031325"/>
          </a:xfrm>
          <a:prstGeom prst="rect">
            <a:avLst/>
          </a:prstGeom>
          <a:noFill/>
        </p:spPr>
        <p:txBody>
          <a:bodyPr wrap="square">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212121"/>
                </a:solidFill>
                <a:uFillTx/>
                <a:latin typeface="Open Sans" pitchFamily="34"/>
                <a:ea typeface="Open Sans" pitchFamily="34"/>
                <a:cs typeface="Open Sans" pitchFamily="34"/>
              </a:rPr>
              <a:t>Discrimination of PSP from PD with 86 % sensitivity and 90 % specificity, and PSP from HC with 90 % sensitivity and 97 % specificity.</a:t>
            </a:r>
            <a:endParaRPr lang="en-GB" sz="1800" b="0" i="0" u="none" strike="noStrike" kern="1200" cap="none" spc="0" baseline="0" dirty="0">
              <a:solidFill>
                <a:srgbClr val="000000"/>
              </a:solidFill>
              <a:uFillTx/>
              <a:latin typeface="Open Sans" pitchFamily="34"/>
              <a:ea typeface="Open Sans" pitchFamily="34"/>
              <a:cs typeface="Open Sans" pitchFamily="34"/>
            </a:endParaRPr>
          </a:p>
        </p:txBody>
      </p:sp>
      <p:sp>
        <p:nvSpPr>
          <p:cNvPr id="8" name="TextBox 7">
            <a:extLst>
              <a:ext uri="{FF2B5EF4-FFF2-40B4-BE49-F238E27FC236}">
                <a16:creationId xmlns:a16="http://schemas.microsoft.com/office/drawing/2014/main" id="{02CD737C-1EFA-4B27-9C9D-233BCB43B163}"/>
              </a:ext>
            </a:extLst>
          </p:cNvPr>
          <p:cNvSpPr txBox="1"/>
          <p:nvPr/>
        </p:nvSpPr>
        <p:spPr>
          <a:xfrm>
            <a:off x="6025486" y="3212976"/>
            <a:ext cx="2825264" cy="2585323"/>
          </a:xfrm>
          <a:prstGeom prst="rect">
            <a:avLst/>
          </a:prstGeom>
          <a:noFill/>
        </p:spPr>
        <p:txBody>
          <a:bodyPr wrap="square">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Open Sans" pitchFamily="34"/>
                <a:ea typeface="Open Sans" pitchFamily="34"/>
                <a:cs typeface="Open Sans" pitchFamily="34"/>
              </a:rPr>
              <a:t>Progressive decrease in toe off angles is an indicator of decreased PF, leading to smaller propulsive torques when walking, resulting in smaller steps and decreased walking speed</a:t>
            </a:r>
            <a:r>
              <a:rPr lang="en-GB" sz="1400" b="0" i="0" u="none" strike="noStrike" kern="1200" cap="none" spc="0" baseline="0" dirty="0">
                <a:solidFill>
                  <a:srgbClr val="000000"/>
                </a:solidFill>
                <a:uFillTx/>
                <a:latin typeface="Open Sans" pitchFamily="34"/>
                <a:ea typeface="Open Sans" pitchFamily="34"/>
                <a:cs typeface="Open Sans" pitchFamily="34"/>
              </a:rPr>
              <a:t>.</a:t>
            </a:r>
          </a:p>
        </p:txBody>
      </p:sp>
    </p:spTree>
    <p:extLst>
      <p:ext uri="{BB962C8B-B14F-4D97-AF65-F5344CB8AC3E}">
        <p14:creationId xmlns:p14="http://schemas.microsoft.com/office/powerpoint/2010/main" val="1349087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7D8E6A-E472-4C1D-83B3-184432B2707B}"/>
              </a:ext>
            </a:extLst>
          </p:cNvPr>
          <p:cNvSpPr>
            <a:spLocks noGrp="1"/>
          </p:cNvSpPr>
          <p:nvPr>
            <p:ph type="title"/>
          </p:nvPr>
        </p:nvSpPr>
        <p:spPr/>
        <p:txBody>
          <a:bodyPr/>
          <a:lstStyle/>
          <a:p>
            <a:r>
              <a:rPr lang="en-GB" dirty="0"/>
              <a:t>Disclosures</a:t>
            </a:r>
          </a:p>
        </p:txBody>
      </p:sp>
      <p:sp>
        <p:nvSpPr>
          <p:cNvPr id="6" name="Content Placeholder 5">
            <a:extLst>
              <a:ext uri="{FF2B5EF4-FFF2-40B4-BE49-F238E27FC236}">
                <a16:creationId xmlns:a16="http://schemas.microsoft.com/office/drawing/2014/main" id="{7529CB44-BE78-4577-9E71-9CC29BB4831C}"/>
              </a:ext>
            </a:extLst>
          </p:cNvPr>
          <p:cNvSpPr>
            <a:spLocks noGrp="1"/>
          </p:cNvSpPr>
          <p:nvPr>
            <p:ph idx="1"/>
          </p:nvPr>
        </p:nvSpPr>
        <p:spPr/>
        <p:txBody>
          <a:bodyPr/>
          <a:lstStyle/>
          <a:p>
            <a:pPr marL="0" indent="0" algn="just">
              <a:buNone/>
            </a:pPr>
            <a:endParaRPr lang="en-US" sz="3200" dirty="0"/>
          </a:p>
          <a:p>
            <a:pPr marL="0" indent="0" algn="just">
              <a:buNone/>
            </a:pPr>
            <a:endParaRPr lang="en-US" dirty="0"/>
          </a:p>
          <a:p>
            <a:pPr marL="0" indent="0" algn="just">
              <a:buNone/>
            </a:pPr>
            <a:r>
              <a:rPr lang="en-US" sz="3200" dirty="0"/>
              <a:t>Assessor for several commercial drug studies (UCB/Biogen/Novartis)</a:t>
            </a:r>
            <a:endParaRPr lang="en-GB" dirty="0"/>
          </a:p>
        </p:txBody>
      </p:sp>
    </p:spTree>
    <p:extLst>
      <p:ext uri="{BB962C8B-B14F-4D97-AF65-F5344CB8AC3E}">
        <p14:creationId xmlns:p14="http://schemas.microsoft.com/office/powerpoint/2010/main" val="3516765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1AE1-915F-4B60-815F-00BFF058307E}"/>
              </a:ext>
            </a:extLst>
          </p:cNvPr>
          <p:cNvSpPr>
            <a:spLocks noGrp="1"/>
          </p:cNvSpPr>
          <p:nvPr>
            <p:ph type="title"/>
          </p:nvPr>
        </p:nvSpPr>
        <p:spPr/>
        <p:txBody>
          <a:bodyPr/>
          <a:lstStyle/>
          <a:p>
            <a:r>
              <a:rPr lang="en-GB" dirty="0"/>
              <a:t>What is the benefit of these guidelines?</a:t>
            </a:r>
          </a:p>
        </p:txBody>
      </p:sp>
      <p:sp>
        <p:nvSpPr>
          <p:cNvPr id="3" name="Content Placeholder 2">
            <a:extLst>
              <a:ext uri="{FF2B5EF4-FFF2-40B4-BE49-F238E27FC236}">
                <a16:creationId xmlns:a16="http://schemas.microsoft.com/office/drawing/2014/main" id="{E820D7E6-5DB7-488E-8B89-99D607C8E077}"/>
              </a:ext>
            </a:extLst>
          </p:cNvPr>
          <p:cNvSpPr>
            <a:spLocks noGrp="1"/>
          </p:cNvSpPr>
          <p:nvPr>
            <p:ph idx="1"/>
          </p:nvPr>
        </p:nvSpPr>
        <p:spPr>
          <a:xfrm>
            <a:off x="457200" y="2088893"/>
            <a:ext cx="8229600" cy="4525963"/>
          </a:xfrm>
        </p:spPr>
        <p:txBody>
          <a:bodyPr/>
          <a:lstStyle/>
          <a:p>
            <a:pPr algn="just"/>
            <a:r>
              <a:rPr lang="en-GB" dirty="0"/>
              <a:t>One stop guide for physiotherapists</a:t>
            </a:r>
          </a:p>
          <a:p>
            <a:pPr algn="just"/>
            <a:r>
              <a:rPr lang="en-GB" dirty="0"/>
              <a:t>Top tips sections</a:t>
            </a:r>
          </a:p>
          <a:p>
            <a:pPr algn="just"/>
            <a:r>
              <a:rPr lang="en-GB" dirty="0"/>
              <a:t>You can refer to the other guidelines for an expansion of information if required.</a:t>
            </a:r>
          </a:p>
          <a:p>
            <a:endParaRPr lang="en-GB" dirty="0"/>
          </a:p>
          <a:p>
            <a:pPr marL="0" indent="0" algn="just">
              <a:buNone/>
            </a:pPr>
            <a:r>
              <a:rPr lang="en-GB" b="1" i="1" dirty="0"/>
              <a:t>Evidence and research is constantly developing, as it does, so the guidelines we will be updated.</a:t>
            </a:r>
          </a:p>
        </p:txBody>
      </p:sp>
    </p:spTree>
    <p:extLst>
      <p:ext uri="{BB962C8B-B14F-4D97-AF65-F5344CB8AC3E}">
        <p14:creationId xmlns:p14="http://schemas.microsoft.com/office/powerpoint/2010/main" val="1858947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4F463EAA-0AFD-4CA3-A941-55B08A6419D3}"/>
              </a:ext>
            </a:extLst>
          </p:cNvPr>
          <p:cNvPicPr>
            <a:picLocks noChangeAspect="1"/>
          </p:cNvPicPr>
          <p:nvPr/>
        </p:nvPicPr>
        <p:blipFill>
          <a:blip r:embed="rId3"/>
          <a:srcRect l="39664" t="23636" r="44604" b="35198"/>
          <a:stretch>
            <a:fillRect/>
          </a:stretch>
        </p:blipFill>
        <p:spPr>
          <a:xfrm>
            <a:off x="2411760" y="476672"/>
            <a:ext cx="3672408" cy="5405146"/>
          </a:xfrm>
          <a:prstGeom prst="rect">
            <a:avLst/>
          </a:prstGeom>
          <a:noFill/>
          <a:ln cap="flat">
            <a:noFill/>
          </a:ln>
        </p:spPr>
      </p:pic>
    </p:spTree>
    <p:extLst>
      <p:ext uri="{BB962C8B-B14F-4D97-AF65-F5344CB8AC3E}">
        <p14:creationId xmlns:p14="http://schemas.microsoft.com/office/powerpoint/2010/main" val="1662511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12463-6739-4F37-A375-AF1724226B5E}"/>
              </a:ext>
            </a:extLst>
          </p:cNvPr>
          <p:cNvPicPr>
            <a:picLocks noChangeAspect="1"/>
          </p:cNvPicPr>
          <p:nvPr/>
        </p:nvPicPr>
        <p:blipFill rotWithShape="1">
          <a:blip r:embed="rId3"/>
          <a:srcRect l="10444" t="17801" r="29707" b="6600"/>
          <a:stretch/>
        </p:blipFill>
        <p:spPr>
          <a:xfrm>
            <a:off x="755576" y="391399"/>
            <a:ext cx="7416824" cy="5269849"/>
          </a:xfrm>
          <a:prstGeom prst="rect">
            <a:avLst/>
          </a:prstGeom>
        </p:spPr>
      </p:pic>
    </p:spTree>
    <p:extLst>
      <p:ext uri="{BB962C8B-B14F-4D97-AF65-F5344CB8AC3E}">
        <p14:creationId xmlns:p14="http://schemas.microsoft.com/office/powerpoint/2010/main" val="769827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070E4-74F0-4CED-80E8-CE3AF3AC4D59}"/>
              </a:ext>
            </a:extLst>
          </p:cNvPr>
          <p:cNvPicPr>
            <a:picLocks noChangeAspect="1"/>
          </p:cNvPicPr>
          <p:nvPr/>
        </p:nvPicPr>
        <p:blipFill rotWithShape="1">
          <a:blip r:embed="rId3"/>
          <a:srcRect l="15350" t="22001" r="59450" b="16400"/>
          <a:stretch/>
        </p:blipFill>
        <p:spPr>
          <a:xfrm>
            <a:off x="0" y="-247210"/>
            <a:ext cx="4905855" cy="6745551"/>
          </a:xfrm>
          <a:prstGeom prst="rect">
            <a:avLst/>
          </a:prstGeom>
        </p:spPr>
      </p:pic>
      <p:sp>
        <p:nvSpPr>
          <p:cNvPr id="4" name="TextBox 3">
            <a:extLst>
              <a:ext uri="{FF2B5EF4-FFF2-40B4-BE49-F238E27FC236}">
                <a16:creationId xmlns:a16="http://schemas.microsoft.com/office/drawing/2014/main" id="{84D5CBE8-A721-40E2-A955-5B4BF0CE9800}"/>
              </a:ext>
            </a:extLst>
          </p:cNvPr>
          <p:cNvSpPr txBox="1"/>
          <p:nvPr/>
        </p:nvSpPr>
        <p:spPr>
          <a:xfrm rot="10800000" flipH="1" flipV="1">
            <a:off x="5148064" y="1916832"/>
            <a:ext cx="2808312" cy="923330"/>
          </a:xfrm>
          <a:prstGeom prst="rect">
            <a:avLst/>
          </a:prstGeom>
          <a:noFill/>
        </p:spPr>
        <p:txBody>
          <a:bodyPr wrap="square" rtlCol="0">
            <a:spAutoFit/>
          </a:bodyPr>
          <a:lstStyle/>
          <a:p>
            <a:r>
              <a:rPr lang="en-GB" dirty="0"/>
              <a:t>We have included top tips sections for easy quick referencing.</a:t>
            </a:r>
          </a:p>
        </p:txBody>
      </p:sp>
    </p:spTree>
    <p:extLst>
      <p:ext uri="{BB962C8B-B14F-4D97-AF65-F5344CB8AC3E}">
        <p14:creationId xmlns:p14="http://schemas.microsoft.com/office/powerpoint/2010/main" val="2517844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77F3636-23E6-4E01-9836-44769F1A0962}"/>
              </a:ext>
            </a:extLst>
          </p:cNvPr>
          <p:cNvSpPr txBox="1">
            <a:spLocks noGrp="1"/>
          </p:cNvSpPr>
          <p:nvPr>
            <p:ph type="title"/>
          </p:nvPr>
        </p:nvSpPr>
        <p:spPr>
          <a:xfrm>
            <a:off x="6664150" y="4861313"/>
            <a:ext cx="2403723" cy="1097280"/>
          </a:xfrm>
        </p:spPr>
        <p:txBody>
          <a:bodyPr/>
          <a:lstStyle/>
          <a:p>
            <a:pPr lvl="0"/>
            <a:r>
              <a:rPr lang="en-GB" dirty="0"/>
              <a:t>Sit to stand     </a:t>
            </a:r>
          </a:p>
        </p:txBody>
      </p:sp>
      <p:pic>
        <p:nvPicPr>
          <p:cNvPr id="3" name="Initial_1">
            <a:extLst>
              <a:ext uri="{FF2B5EF4-FFF2-40B4-BE49-F238E27FC236}">
                <a16:creationId xmlns:a16="http://schemas.microsoft.com/office/drawing/2014/main" id="{F6222880-0A07-4A32-949B-FA12F664A3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6251945" cy="4584758"/>
          </a:xfrm>
          <a:prstGeom prst="rect">
            <a:avLst/>
          </a:prstGeom>
          <a:noFill/>
          <a:ln cap="flat">
            <a:noFill/>
          </a:ln>
        </p:spPr>
      </p:pic>
      <p:pic>
        <p:nvPicPr>
          <p:cNvPr id="4" name="Picture 7" descr="University Hospital Southampton NHS Foundation Trust">
            <a:extLst>
              <a:ext uri="{FF2B5EF4-FFF2-40B4-BE49-F238E27FC236}">
                <a16:creationId xmlns:a16="http://schemas.microsoft.com/office/drawing/2014/main" id="{4CF39B4B-3CF8-4975-B076-68B2AC5B0D20}"/>
              </a:ext>
            </a:extLst>
          </p:cNvPr>
          <p:cNvPicPr>
            <a:picLocks noChangeAspect="1"/>
          </p:cNvPicPr>
          <p:nvPr/>
        </p:nvPicPr>
        <p:blipFill>
          <a:blip r:embed="rId6"/>
          <a:srcRect/>
          <a:stretch>
            <a:fillRect/>
          </a:stretch>
        </p:blipFill>
        <p:spPr>
          <a:xfrm>
            <a:off x="84559" y="5693251"/>
            <a:ext cx="2403722" cy="273839"/>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25"/>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endCondLst>
                    <p:cond evt="onNext" delay="0">
                      <p:tgtEl>
                        <p:sldTgt/>
                      </p:tgtEl>
                    </p:cond>
                    <p:cond evt="onPrev" delay="0">
                      <p:tgtEl>
                        <p:sldTgt/>
                      </p:tgtEl>
                    </p:cond>
                  </p:endCondLst>
                </p:cTn>
                <p:tgtEl>
                  <p:spTgt spid="3"/>
                </p:tgtEl>
              </p:cMediaNode>
            </p:video>
            <p:seq concurrent="1" nextAc="seek">
              <p:cTn id="8" dur="indefinite" nodeType="interactiveSeq">
                <p:stCondLst>
                  <p:cond evt="onClick" delay="0">
                    <p:tgtEl>
                      <p:spTgt spid="3"/>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st therapy">
            <a:extLst>
              <a:ext uri="{FF2B5EF4-FFF2-40B4-BE49-F238E27FC236}">
                <a16:creationId xmlns:a16="http://schemas.microsoft.com/office/drawing/2014/main" id="{0CAC4BCD-AE9D-49CE-9C1E-F0CA98BADE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8244408" cy="6045901"/>
          </a:xfrm>
          <a:prstGeom prst="rect">
            <a:avLst/>
          </a:prstGeom>
          <a:noFill/>
          <a:ln cap="flat">
            <a:noFill/>
          </a:ln>
        </p:spPr>
      </p:pic>
    </p:spTree>
    <p:extLst>
      <p:ext uri="{BB962C8B-B14F-4D97-AF65-F5344CB8AC3E}">
        <p14:creationId xmlns:p14="http://schemas.microsoft.com/office/powerpoint/2010/main" val="388671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00"/>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p:tgtEl>
                                          <p:spTgt spid="2"/>
                                        </p:tgtEl>
                                      </p:cBhvr>
                                    </p:cmd>
                                  </p:childTnLst>
                                </p:cTn>
                              </p:par>
                            </p:childTnLst>
                          </p:cTn>
                        </p:par>
                      </p:childTnLst>
                    </p:cTn>
                  </p:par>
                </p:childTnLst>
              </p:cTn>
              <p:nextCondLst>
                <p:cond evt="onClick" delay="0">
                  <p:tgtEl>
                    <p:spTgt spid="2"/>
                  </p:tgtEl>
                </p:cond>
              </p:nextCondLst>
            </p:seq>
            <p:video>
              <p:cMediaNode>
                <p:cTn id="12">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45E4AC-AB7F-4824-9FAA-9E45BA7A1B81}"/>
              </a:ext>
            </a:extLst>
          </p:cNvPr>
          <p:cNvSpPr txBox="1"/>
          <p:nvPr/>
        </p:nvSpPr>
        <p:spPr>
          <a:xfrm>
            <a:off x="1655676" y="764704"/>
            <a:ext cx="5832648" cy="1015663"/>
          </a:xfrm>
          <a:prstGeom prst="rect">
            <a:avLst/>
          </a:prstGeom>
          <a:noFill/>
        </p:spPr>
        <p:txBody>
          <a:bodyPr wrap="square" rtlCol="0">
            <a:spAutoFit/>
          </a:bodyPr>
          <a:lstStyle/>
          <a:p>
            <a:r>
              <a:rPr lang="en-GB" sz="6000" dirty="0"/>
              <a:t> Questions ?</a:t>
            </a:r>
          </a:p>
        </p:txBody>
      </p:sp>
      <p:pic>
        <p:nvPicPr>
          <p:cNvPr id="3" name="Picture Placeholder 7" descr="A group of people in wheelchairs raising their hands&#10;&#10;Description automatically generated with medium confidence">
            <a:extLst>
              <a:ext uri="{FF2B5EF4-FFF2-40B4-BE49-F238E27FC236}">
                <a16:creationId xmlns:a16="http://schemas.microsoft.com/office/drawing/2014/main" id="{41B4D34F-9CFC-44E7-A451-27108B59BBCD}"/>
              </a:ext>
            </a:extLst>
          </p:cNvPr>
          <p:cNvPicPr>
            <a:picLocks noChangeAspect="1"/>
          </p:cNvPicPr>
          <p:nvPr/>
        </p:nvPicPr>
        <p:blipFill>
          <a:blip r:embed="rId3"/>
          <a:srcRect t="4238" b="4238"/>
          <a:stretch>
            <a:fillRect/>
          </a:stretch>
        </p:blipFill>
        <p:spPr>
          <a:xfrm>
            <a:off x="1763688" y="2636912"/>
            <a:ext cx="4629816" cy="3178232"/>
          </a:xfrm>
          <a:prstGeom prst="rect">
            <a:avLst/>
          </a:prstGeom>
        </p:spPr>
      </p:pic>
    </p:spTree>
    <p:extLst>
      <p:ext uri="{BB962C8B-B14F-4D97-AF65-F5344CB8AC3E}">
        <p14:creationId xmlns:p14="http://schemas.microsoft.com/office/powerpoint/2010/main" val="2395875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Thank you for listening </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Contact details:</a:t>
            </a:r>
          </a:p>
        </p:txBody>
      </p:sp>
      <p:sp>
        <p:nvSpPr>
          <p:cNvPr id="6" name="Content Placeholder 3">
            <a:extLst>
              <a:ext uri="{FF2B5EF4-FFF2-40B4-BE49-F238E27FC236}">
                <a16:creationId xmlns:a16="http://schemas.microsoft.com/office/drawing/2014/main" id="{F9A61F83-C146-43C6-98B6-F382B458BCA3}"/>
              </a:ext>
            </a:extLst>
          </p:cNvPr>
          <p:cNvSpPr txBox="1">
            <a:spLocks/>
          </p:cNvSpPr>
          <p:nvPr/>
        </p:nvSpPr>
        <p:spPr>
          <a:xfrm>
            <a:off x="3193504" y="1600199"/>
            <a:ext cx="2746648" cy="4525963"/>
          </a:xfrm>
          <a:prstGeom prst="rect">
            <a:avLst/>
          </a:prstGeom>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defRPr sz="1800">
                <a:solidFill>
                  <a:schemeClr val="tx1"/>
                </a:solidFill>
                <a:latin typeface="+mn-lt"/>
              </a:defRPr>
            </a:lvl5pPr>
            <a:lvl6pPr marL="2514600" indent="-228600" algn="l" rtl="0" fontAlgn="base">
              <a:spcBef>
                <a:spcPct val="20000"/>
              </a:spcBef>
              <a:spcAft>
                <a:spcPct val="0"/>
              </a:spcAft>
              <a:defRPr sz="1800">
                <a:solidFill>
                  <a:schemeClr val="tx1"/>
                </a:solidFill>
                <a:latin typeface="+mn-lt"/>
              </a:defRPr>
            </a:lvl6pPr>
            <a:lvl7pPr marL="2971800" indent="-228600" algn="l" rtl="0" fontAlgn="base">
              <a:spcBef>
                <a:spcPct val="20000"/>
              </a:spcBef>
              <a:spcAft>
                <a:spcPct val="0"/>
              </a:spcAft>
              <a:defRPr sz="1800">
                <a:solidFill>
                  <a:schemeClr val="tx1"/>
                </a:solidFill>
                <a:latin typeface="+mn-lt"/>
              </a:defRPr>
            </a:lvl7pPr>
            <a:lvl8pPr marL="3429000" indent="-228600" algn="l" rtl="0" fontAlgn="base">
              <a:spcBef>
                <a:spcPct val="20000"/>
              </a:spcBef>
              <a:spcAft>
                <a:spcPct val="0"/>
              </a:spcAft>
              <a:defRPr sz="1800">
                <a:solidFill>
                  <a:schemeClr val="tx1"/>
                </a:solidFill>
                <a:latin typeface="+mn-lt"/>
              </a:defRPr>
            </a:lvl8pPr>
            <a:lvl9pPr marL="3886200" indent="-228600" algn="l" rtl="0" fontAlgn="base">
              <a:spcBef>
                <a:spcPct val="20000"/>
              </a:spcBef>
              <a:spcAft>
                <a:spcPct val="0"/>
              </a:spcAft>
              <a:defRPr sz="1800">
                <a:solidFill>
                  <a:schemeClr val="tx1"/>
                </a:solidFill>
                <a:latin typeface="+mn-lt"/>
              </a:defRPr>
            </a:lvl9pPr>
          </a:lstStyle>
          <a:p>
            <a:pPr marL="0" indent="0">
              <a:buNone/>
            </a:pPr>
            <a:endParaRPr lang="en-GB" kern="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D05FCFE-9DAA-4B65-B710-E62751914CE8}"/>
              </a:ext>
            </a:extLst>
          </p:cNvPr>
          <p:cNvSpPr txBox="1"/>
          <p:nvPr/>
        </p:nvSpPr>
        <p:spPr>
          <a:xfrm>
            <a:off x="2280828" y="3573016"/>
            <a:ext cx="4572000" cy="1169551"/>
          </a:xfrm>
          <a:prstGeom prst="rect">
            <a:avLst/>
          </a:prstGeom>
          <a:noFill/>
        </p:spPr>
        <p:txBody>
          <a:bodyPr wrap="square">
            <a:spAutoFit/>
          </a:bodyPr>
          <a:lstStyle/>
          <a:p>
            <a:pPr marL="0" indent="0">
              <a:buNone/>
            </a:pPr>
            <a:r>
              <a:rPr lang="en-GB" sz="2800" dirty="0">
                <a:latin typeface="Arial" panose="020B0604020202020204" pitchFamily="34" charset="0"/>
                <a:cs typeface="Arial" panose="020B0604020202020204" pitchFamily="34" charset="0"/>
                <a:hlinkClick r:id="rId3"/>
              </a:rPr>
              <a:t>Jade.Donnelly@uhs.nhs.uk</a:t>
            </a:r>
            <a:endParaRPr lang="en-GB" sz="2800" dirty="0">
              <a:latin typeface="Arial" panose="020B0604020202020204" pitchFamily="34" charset="0"/>
              <a:cs typeface="Arial" panose="020B0604020202020204" pitchFamily="34" charset="0"/>
            </a:endParaRPr>
          </a:p>
          <a:p>
            <a:pPr marL="0" indent="0">
              <a:buNone/>
            </a:pPr>
            <a:r>
              <a:rPr lang="en-GB" sz="2800" dirty="0">
                <a:latin typeface="Arial" panose="020B0604020202020204" pitchFamily="34" charset="0"/>
                <a:cs typeface="Arial" panose="020B0604020202020204" pitchFamily="34" charset="0"/>
              </a:rPr>
              <a:t>           07824124626</a:t>
            </a:r>
          </a:p>
        </p:txBody>
      </p:sp>
    </p:spTree>
    <p:extLst>
      <p:ext uri="{BB962C8B-B14F-4D97-AF65-F5344CB8AC3E}">
        <p14:creationId xmlns:p14="http://schemas.microsoft.com/office/powerpoint/2010/main" val="3597471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dirty="0"/>
              <a:t>What was my motivation to write the guidelines?</a:t>
            </a:r>
          </a:p>
        </p:txBody>
      </p:sp>
      <p:pic>
        <p:nvPicPr>
          <p:cNvPr id="4" name="Picture Placeholder 30" descr="A person and a child posing for a photo&#10;&#10;Description automatically generated with medium confidence">
            <a:extLst>
              <a:ext uri="{FF2B5EF4-FFF2-40B4-BE49-F238E27FC236}">
                <a16:creationId xmlns:a16="http://schemas.microsoft.com/office/drawing/2014/main" id="{C58D57ED-D248-4008-ACFB-DDAA019BAA4C}"/>
              </a:ext>
            </a:extLst>
          </p:cNvPr>
          <p:cNvPicPr>
            <a:picLocks noGrp="1" noChangeAspect="1"/>
          </p:cNvPicPr>
          <p:nvPr>
            <p:ph sz="half" idx="1"/>
          </p:nvPr>
        </p:nvPicPr>
        <p:blipFill rotWithShape="1">
          <a:blip r:embed="rId3"/>
          <a:srcRect l="2245" r="2247" b="2"/>
          <a:stretch/>
        </p:blipFill>
        <p:spPr>
          <a:xfrm>
            <a:off x="457200" y="1600200"/>
            <a:ext cx="4038600" cy="4525963"/>
          </a:xfrm>
          <a:noFill/>
        </p:spPr>
      </p:pic>
      <p:sp>
        <p:nvSpPr>
          <p:cNvPr id="9" name="Content Placeholder 3">
            <a:extLst>
              <a:ext uri="{FF2B5EF4-FFF2-40B4-BE49-F238E27FC236}">
                <a16:creationId xmlns:a16="http://schemas.microsoft.com/office/drawing/2014/main" id="{8CBC9EDD-E086-5F0D-2737-D84CFE15CE9B}"/>
              </a:ext>
            </a:extLst>
          </p:cNvPr>
          <p:cNvSpPr>
            <a:spLocks noGrp="1"/>
          </p:cNvSpPr>
          <p:nvPr>
            <p:ph sz="half" idx="2"/>
          </p:nvPr>
        </p:nvSpPr>
        <p:spPr>
          <a:xfrm>
            <a:off x="4648202" y="2036249"/>
            <a:ext cx="4038600" cy="4525963"/>
          </a:xfrm>
        </p:spPr>
        <p:txBody>
          <a:bodyPr/>
          <a:lstStyle/>
          <a:p>
            <a:pPr marL="0" indent="0" algn="just">
              <a:buNone/>
            </a:pPr>
            <a:r>
              <a:rPr lang="en-GB" b="0" i="1" dirty="0" err="1">
                <a:solidFill>
                  <a:srgbClr val="444444"/>
                </a:solidFill>
                <a:effectLst/>
                <a:latin typeface="Roboto" panose="02000000000000000000" pitchFamily="2" charset="0"/>
              </a:rPr>
              <a:t>Dr.</a:t>
            </a:r>
            <a:r>
              <a:rPr lang="en-GB" b="0" i="1" dirty="0">
                <a:solidFill>
                  <a:srgbClr val="444444"/>
                </a:solidFill>
                <a:effectLst/>
                <a:latin typeface="Roboto" panose="02000000000000000000" pitchFamily="2" charset="0"/>
              </a:rPr>
              <a:t> Steele was one of the physicians at the University of Toronto who in 1963 and 1964 published the defining clinical and pathologic descriptions of</a:t>
            </a:r>
            <a:r>
              <a:rPr lang="en-GB" b="1" i="1" dirty="0">
                <a:solidFill>
                  <a:srgbClr val="444444"/>
                </a:solidFill>
                <a:effectLst/>
                <a:latin typeface="Roboto" panose="02000000000000000000" pitchFamily="2" charset="0"/>
              </a:rPr>
              <a:t> PSP.</a:t>
            </a:r>
            <a:endParaRPr lang="en-US" i="1" dirty="0"/>
          </a:p>
        </p:txBody>
      </p:sp>
    </p:spTree>
    <p:extLst>
      <p:ext uri="{BB962C8B-B14F-4D97-AF65-F5344CB8AC3E}">
        <p14:creationId xmlns:p14="http://schemas.microsoft.com/office/powerpoint/2010/main" val="2209344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13E02E-5D38-4123-A521-262A994A6A6F}"/>
              </a:ext>
            </a:extLst>
          </p:cNvPr>
          <p:cNvPicPr>
            <a:picLocks noChangeAspect="1"/>
          </p:cNvPicPr>
          <p:nvPr/>
        </p:nvPicPr>
        <p:blipFill>
          <a:blip r:embed="rId3"/>
          <a:stretch>
            <a:fillRect/>
          </a:stretch>
        </p:blipFill>
        <p:spPr>
          <a:xfrm>
            <a:off x="-2340768" y="476672"/>
            <a:ext cx="9721080" cy="5359688"/>
          </a:xfrm>
          <a:prstGeom prst="rect">
            <a:avLst/>
          </a:prstGeom>
        </p:spPr>
      </p:pic>
      <p:sp>
        <p:nvSpPr>
          <p:cNvPr id="4" name="Oval 3">
            <a:extLst>
              <a:ext uri="{FF2B5EF4-FFF2-40B4-BE49-F238E27FC236}">
                <a16:creationId xmlns:a16="http://schemas.microsoft.com/office/drawing/2014/main" id="{717D191E-4496-4823-9442-0D6DB9C3E3D2}"/>
              </a:ext>
            </a:extLst>
          </p:cNvPr>
          <p:cNvSpPr/>
          <p:nvPr/>
        </p:nvSpPr>
        <p:spPr bwMode="auto">
          <a:xfrm>
            <a:off x="5292080" y="332656"/>
            <a:ext cx="576064" cy="576064"/>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94056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300B1-5F0D-4107-88FF-72A235D4662A}"/>
              </a:ext>
            </a:extLst>
          </p:cNvPr>
          <p:cNvPicPr>
            <a:picLocks noChangeAspect="1"/>
          </p:cNvPicPr>
          <p:nvPr/>
        </p:nvPicPr>
        <p:blipFill>
          <a:blip r:embed="rId3"/>
          <a:stretch>
            <a:fillRect/>
          </a:stretch>
        </p:blipFill>
        <p:spPr>
          <a:xfrm>
            <a:off x="-2412776" y="548680"/>
            <a:ext cx="9824737" cy="5416837"/>
          </a:xfrm>
          <a:prstGeom prst="rect">
            <a:avLst/>
          </a:prstGeom>
        </p:spPr>
      </p:pic>
      <p:sp>
        <p:nvSpPr>
          <p:cNvPr id="4" name="Oval 3">
            <a:extLst>
              <a:ext uri="{FF2B5EF4-FFF2-40B4-BE49-F238E27FC236}">
                <a16:creationId xmlns:a16="http://schemas.microsoft.com/office/drawing/2014/main" id="{ECD7D9C7-32CB-4A9F-A934-5A987C43A99E}"/>
              </a:ext>
            </a:extLst>
          </p:cNvPr>
          <p:cNvSpPr/>
          <p:nvPr/>
        </p:nvSpPr>
        <p:spPr bwMode="auto">
          <a:xfrm>
            <a:off x="4211960" y="2708920"/>
            <a:ext cx="576064" cy="50405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51048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B1DC-86A0-4422-A9E0-5CA720084262}"/>
              </a:ext>
            </a:extLst>
          </p:cNvPr>
          <p:cNvPicPr>
            <a:picLocks noChangeAspect="1"/>
          </p:cNvPicPr>
          <p:nvPr/>
        </p:nvPicPr>
        <p:blipFill>
          <a:blip r:embed="rId3"/>
          <a:stretch>
            <a:fillRect/>
          </a:stretch>
        </p:blipFill>
        <p:spPr>
          <a:xfrm>
            <a:off x="-2268760" y="332656"/>
            <a:ext cx="9752729" cy="5377136"/>
          </a:xfrm>
          <a:prstGeom prst="rect">
            <a:avLst/>
          </a:prstGeom>
        </p:spPr>
      </p:pic>
      <p:sp>
        <p:nvSpPr>
          <p:cNvPr id="4" name="Oval 3">
            <a:extLst>
              <a:ext uri="{FF2B5EF4-FFF2-40B4-BE49-F238E27FC236}">
                <a16:creationId xmlns:a16="http://schemas.microsoft.com/office/drawing/2014/main" id="{FF218EAB-3A99-4E12-9FAB-8FDF58768C77}"/>
              </a:ext>
            </a:extLst>
          </p:cNvPr>
          <p:cNvSpPr/>
          <p:nvPr/>
        </p:nvSpPr>
        <p:spPr bwMode="auto">
          <a:xfrm>
            <a:off x="3995936" y="3645024"/>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5" name="Oval 4">
            <a:extLst>
              <a:ext uri="{FF2B5EF4-FFF2-40B4-BE49-F238E27FC236}">
                <a16:creationId xmlns:a16="http://schemas.microsoft.com/office/drawing/2014/main" id="{295594F5-8812-460A-9B97-0C6D92212230}"/>
              </a:ext>
            </a:extLst>
          </p:cNvPr>
          <p:cNvSpPr/>
          <p:nvPr/>
        </p:nvSpPr>
        <p:spPr bwMode="auto">
          <a:xfrm>
            <a:off x="3838000" y="3319264"/>
            <a:ext cx="626368" cy="65152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81014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135654-C2FD-43B5-91B4-E0DD767CFB97}"/>
              </a:ext>
            </a:extLst>
          </p:cNvPr>
          <p:cNvPicPr>
            <a:picLocks noChangeAspect="1"/>
          </p:cNvPicPr>
          <p:nvPr/>
        </p:nvPicPr>
        <p:blipFill rotWithShape="1">
          <a:blip r:embed="rId3"/>
          <a:srcRect l="3537" t="17801" r="22439" b="6490"/>
          <a:stretch/>
        </p:blipFill>
        <p:spPr>
          <a:xfrm>
            <a:off x="0" y="404664"/>
            <a:ext cx="8761425" cy="5040560"/>
          </a:xfrm>
          <a:prstGeom prst="rect">
            <a:avLst/>
          </a:prstGeom>
        </p:spPr>
      </p:pic>
      <p:sp>
        <p:nvSpPr>
          <p:cNvPr id="4" name="Rectangle 3">
            <a:extLst>
              <a:ext uri="{FF2B5EF4-FFF2-40B4-BE49-F238E27FC236}">
                <a16:creationId xmlns:a16="http://schemas.microsoft.com/office/drawing/2014/main" id="{02E2165A-E5B3-40F4-842D-5D5326F194F1}"/>
              </a:ext>
            </a:extLst>
          </p:cNvPr>
          <p:cNvSpPr/>
          <p:nvPr/>
        </p:nvSpPr>
        <p:spPr bwMode="auto">
          <a:xfrm>
            <a:off x="-828600" y="5706965"/>
            <a:ext cx="10153128" cy="458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98482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A37A5F-0160-4F6B-B114-2DF3965ABDAC}"/>
              </a:ext>
            </a:extLst>
          </p:cNvPr>
          <p:cNvPicPr>
            <a:picLocks noChangeAspect="1"/>
          </p:cNvPicPr>
          <p:nvPr/>
        </p:nvPicPr>
        <p:blipFill rotWithShape="1">
          <a:blip r:embed="rId3"/>
          <a:srcRect l="2297" t="18201" r="22104" b="5513"/>
          <a:stretch/>
        </p:blipFill>
        <p:spPr bwMode="auto">
          <a:xfrm>
            <a:off x="539552" y="548680"/>
            <a:ext cx="8246412" cy="46805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0662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3A00C-5D6F-4A09-84FF-81B5EFD2ACDD}"/>
              </a:ext>
            </a:extLst>
          </p:cNvPr>
          <p:cNvPicPr>
            <a:picLocks noChangeAspect="1"/>
          </p:cNvPicPr>
          <p:nvPr/>
        </p:nvPicPr>
        <p:blipFill rotWithShape="1">
          <a:blip r:embed="rId3"/>
          <a:srcRect l="5900" t="20601" r="24801" b="6600"/>
          <a:stretch/>
        </p:blipFill>
        <p:spPr>
          <a:xfrm>
            <a:off x="0" y="476672"/>
            <a:ext cx="8652038" cy="5112568"/>
          </a:xfrm>
          <a:prstGeom prst="rect">
            <a:avLst/>
          </a:prstGeom>
        </p:spPr>
      </p:pic>
    </p:spTree>
    <p:extLst>
      <p:ext uri="{BB962C8B-B14F-4D97-AF65-F5344CB8AC3E}">
        <p14:creationId xmlns:p14="http://schemas.microsoft.com/office/powerpoint/2010/main" val="137579737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0C1A107A37A54D91BC57370395A2C5" ma:contentTypeVersion="16" ma:contentTypeDescription="Create a new document." ma:contentTypeScope="" ma:versionID="88a0bea85489eef1c19e0a5b88535e24">
  <xsd:schema xmlns:xsd="http://www.w3.org/2001/XMLSchema" xmlns:xs="http://www.w3.org/2001/XMLSchema" xmlns:p="http://schemas.microsoft.com/office/2006/metadata/properties" xmlns:ns2="a05e0708-8021-447a-b406-39ce3f2b19a6" xmlns:ns3="f99b252e-3e75-48ca-ba53-9d771ae125f4" targetNamespace="http://schemas.microsoft.com/office/2006/metadata/properties" ma:root="true" ma:fieldsID="d35533a438d9ad37a5042d4b39c55d1d" ns2:_="" ns3:_="">
    <xsd:import namespace="a05e0708-8021-447a-b406-39ce3f2b19a6"/>
    <xsd:import namespace="f99b252e-3e75-48ca-ba53-9d771ae125f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e0708-8021-447a-b406-39ce3f2b19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c3d9996-164f-4fca-91be-6a7bfbc2790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99b252e-3e75-48ca-ba53-9d771ae125f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7c4f901-8166-40b0-9b1b-4fee6f13fa85}" ma:internalName="TaxCatchAll" ma:showField="CatchAllData" ma:web="f99b252e-3e75-48ca-ba53-9d771ae125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0BB8C1-5B83-4823-93BF-C1472F2BBF51}"/>
</file>

<file path=customXml/itemProps2.xml><?xml version="1.0" encoding="utf-8"?>
<ds:datastoreItem xmlns:ds="http://schemas.openxmlformats.org/officeDocument/2006/customXml" ds:itemID="{80D56457-CEE9-493D-B2B7-AA95F94E710F}"/>
</file>

<file path=docProps/app.xml><?xml version="1.0" encoding="utf-8"?>
<Properties xmlns="http://schemas.openxmlformats.org/officeDocument/2006/extended-properties" xmlns:vt="http://schemas.openxmlformats.org/officeDocument/2006/docPropsVTypes">
  <TotalTime>12592</TotalTime>
  <Words>1874</Words>
  <Application>Microsoft Office PowerPoint</Application>
  <PresentationFormat>On-screen Show (4:3)</PresentationFormat>
  <Paragraphs>177</Paragraphs>
  <Slides>27</Slides>
  <Notes>24</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Open Sans</vt:lpstr>
      <vt:lpstr>Roboto</vt:lpstr>
      <vt:lpstr>Times</vt:lpstr>
      <vt:lpstr>Blank Presentation</vt:lpstr>
      <vt:lpstr>The development of the Physiotherapy Guidelines for PSP &amp; CBD </vt:lpstr>
      <vt:lpstr>Disclosures</vt:lpstr>
      <vt:lpstr>What was my motivation to write the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 in England</vt:lpstr>
      <vt:lpstr>Why?</vt:lpstr>
      <vt:lpstr>PowerPoint Presentation</vt:lpstr>
      <vt:lpstr>PowerPoint Presentation</vt:lpstr>
      <vt:lpstr>What was our process ?</vt:lpstr>
      <vt:lpstr>PowerPoint Presentation</vt:lpstr>
      <vt:lpstr>PowerPoint Presentation</vt:lpstr>
      <vt:lpstr>Evidence Base</vt:lpstr>
      <vt:lpstr>PowerPoint Presentation</vt:lpstr>
      <vt:lpstr>What is the benefit of these guidelines?</vt:lpstr>
      <vt:lpstr>PowerPoint Presentation</vt:lpstr>
      <vt:lpstr>PowerPoint Presentation</vt:lpstr>
      <vt:lpstr>PowerPoint Presentation</vt:lpstr>
      <vt:lpstr>Sit to stand     </vt:lpstr>
      <vt:lpstr>PowerPoint Presentation</vt:lpstr>
      <vt:lpstr>PowerPoint Presentation</vt:lpstr>
      <vt:lpstr>Thank you for listening    Contact details:</vt:lpstr>
    </vt:vector>
  </TitlesOfParts>
  <Company>SOUTHAMPTON SOLENT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CLARK</dc:creator>
  <cp:lastModifiedBy>Carol Amirghiasvand</cp:lastModifiedBy>
  <cp:revision>464</cp:revision>
  <dcterms:created xsi:type="dcterms:W3CDTF">2008-07-09T11:44:38Z</dcterms:created>
  <dcterms:modified xsi:type="dcterms:W3CDTF">2022-10-20T12:33:30Z</dcterms:modified>
</cp:coreProperties>
</file>