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8"/>
  </p:notesMasterIdLst>
  <p:sldIdLst>
    <p:sldId id="256" r:id="rId4"/>
    <p:sldId id="257" r:id="rId5"/>
    <p:sldId id="278" r:id="rId6"/>
    <p:sldId id="325" r:id="rId7"/>
    <p:sldId id="420" r:id="rId8"/>
    <p:sldId id="421" r:id="rId9"/>
    <p:sldId id="408" r:id="rId10"/>
    <p:sldId id="265" r:id="rId11"/>
    <p:sldId id="266" r:id="rId12"/>
    <p:sldId id="267" r:id="rId13"/>
    <p:sldId id="268" r:id="rId14"/>
    <p:sldId id="269" r:id="rId15"/>
    <p:sldId id="375" r:id="rId16"/>
    <p:sldId id="290" r:id="rId17"/>
    <p:sldId id="428" r:id="rId18"/>
    <p:sldId id="376" r:id="rId19"/>
    <p:sldId id="354" r:id="rId20"/>
    <p:sldId id="350" r:id="rId21"/>
    <p:sldId id="263" r:id="rId22"/>
    <p:sldId id="357" r:id="rId23"/>
    <p:sldId id="358" r:id="rId24"/>
    <p:sldId id="410" r:id="rId25"/>
    <p:sldId id="307" r:id="rId26"/>
    <p:sldId id="305" r:id="rId27"/>
    <p:sldId id="264" r:id="rId28"/>
    <p:sldId id="333" r:id="rId29"/>
    <p:sldId id="258" r:id="rId30"/>
    <p:sldId id="418" r:id="rId31"/>
    <p:sldId id="433" r:id="rId32"/>
    <p:sldId id="407" r:id="rId33"/>
    <p:sldId id="429" r:id="rId34"/>
    <p:sldId id="366" r:id="rId35"/>
    <p:sldId id="367" r:id="rId36"/>
    <p:sldId id="414" r:id="rId37"/>
    <p:sldId id="377" r:id="rId38"/>
    <p:sldId id="430" r:id="rId39"/>
    <p:sldId id="419" r:id="rId40"/>
    <p:sldId id="368" r:id="rId41"/>
    <p:sldId id="369" r:id="rId42"/>
    <p:sldId id="370" r:id="rId43"/>
    <p:sldId id="371" r:id="rId44"/>
    <p:sldId id="411" r:id="rId45"/>
    <p:sldId id="373" r:id="rId46"/>
    <p:sldId id="374" r:id="rId47"/>
    <p:sldId id="412" r:id="rId48"/>
    <p:sldId id="413" r:id="rId49"/>
    <p:sldId id="431" r:id="rId50"/>
    <p:sldId id="432" r:id="rId51"/>
    <p:sldId id="423" r:id="rId52"/>
    <p:sldId id="426" r:id="rId53"/>
    <p:sldId id="395" r:id="rId54"/>
    <p:sldId id="424" r:id="rId55"/>
    <p:sldId id="425" r:id="rId56"/>
    <p:sldId id="42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71C3AD-57AA-49BE-8F32-98CE699BF62F}">
          <p14:sldIdLst>
            <p14:sldId id="256"/>
            <p14:sldId id="257"/>
            <p14:sldId id="278"/>
            <p14:sldId id="325"/>
            <p14:sldId id="420"/>
            <p14:sldId id="421"/>
            <p14:sldId id="408"/>
            <p14:sldId id="265"/>
            <p14:sldId id="266"/>
            <p14:sldId id="267"/>
            <p14:sldId id="268"/>
            <p14:sldId id="269"/>
            <p14:sldId id="375"/>
            <p14:sldId id="290"/>
            <p14:sldId id="428"/>
            <p14:sldId id="376"/>
            <p14:sldId id="354"/>
          </p14:sldIdLst>
        </p14:section>
        <p14:section name="Untitled Section" id="{91813E40-C8D1-40A8-A31C-E0AF6885A9CC}">
          <p14:sldIdLst>
            <p14:sldId id="350"/>
            <p14:sldId id="263"/>
            <p14:sldId id="357"/>
            <p14:sldId id="358"/>
            <p14:sldId id="410"/>
            <p14:sldId id="307"/>
            <p14:sldId id="305"/>
            <p14:sldId id="264"/>
            <p14:sldId id="333"/>
            <p14:sldId id="258"/>
            <p14:sldId id="418"/>
            <p14:sldId id="433"/>
            <p14:sldId id="407"/>
            <p14:sldId id="429"/>
            <p14:sldId id="366"/>
            <p14:sldId id="367"/>
            <p14:sldId id="414"/>
            <p14:sldId id="377"/>
            <p14:sldId id="430"/>
            <p14:sldId id="419"/>
            <p14:sldId id="368"/>
            <p14:sldId id="369"/>
            <p14:sldId id="370"/>
            <p14:sldId id="371"/>
            <p14:sldId id="411"/>
            <p14:sldId id="373"/>
            <p14:sldId id="374"/>
            <p14:sldId id="412"/>
            <p14:sldId id="413"/>
            <p14:sldId id="431"/>
            <p14:sldId id="432"/>
            <p14:sldId id="423"/>
            <p14:sldId id="426"/>
            <p14:sldId id="395"/>
            <p14:sldId id="424"/>
            <p14:sldId id="425"/>
            <p14:sldId id="4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Rowe" initials="J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6T23:08:07.102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0491-9216-4717-9DD3-CA7090B5190E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6C47E-76C9-4F0F-9C58-F59702865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83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333333"/>
                </a:solidFill>
                <a:effectLst/>
                <a:latin typeface="interfaceregular"/>
              </a:rPr>
              <a:t>In CBD, the characteristic findings include astrocytic plaques (C), numerous tau-positive threads in the white matter (D) and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interfaceregular"/>
              </a:rPr>
              <a:t>pretangles</a:t>
            </a:r>
            <a:r>
              <a:rPr lang="en-GB" b="1" i="0" dirty="0">
                <a:solidFill>
                  <a:srgbClr val="333333"/>
                </a:solidFill>
                <a:effectLst/>
                <a:latin typeface="interfaceregular"/>
              </a:rPr>
              <a:t> (E). In PSP, the characteristic findings are tufted astrocytes (H),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interfaceregular"/>
              </a:rPr>
              <a:t>oligodendroglial</a:t>
            </a:r>
            <a:r>
              <a:rPr lang="en-GB" b="1" i="0" dirty="0">
                <a:solidFill>
                  <a:srgbClr val="333333"/>
                </a:solidFill>
                <a:effectLst/>
                <a:latin typeface="interfaceregular"/>
              </a:rPr>
              <a:t> coiled bodies (I), and globose neurofibrillary tangles (J). In AD, the characteristic findings with tau immunohistochemistry are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interfaceregular"/>
              </a:rPr>
              <a:t>neuritic</a:t>
            </a:r>
            <a:r>
              <a:rPr lang="en-GB" b="1" i="0" dirty="0">
                <a:solidFill>
                  <a:srgbClr val="333333"/>
                </a:solidFill>
                <a:effectLst/>
                <a:latin typeface="interfaceregular"/>
              </a:rPr>
              <a:t> plaques (N) and neurofibrillary tangles (O), as well as amyloid-</a:t>
            </a:r>
            <a:r>
              <a:rPr lang="el-GR" b="1" i="0" dirty="0">
                <a:solidFill>
                  <a:srgbClr val="333333"/>
                </a:solidFill>
                <a:effectLst/>
                <a:latin typeface="interfaceregular"/>
              </a:rPr>
              <a:t>β </a:t>
            </a:r>
            <a:r>
              <a:rPr lang="en-GB" b="1" i="0" dirty="0">
                <a:solidFill>
                  <a:srgbClr val="333333"/>
                </a:solidFill>
                <a:effectLst/>
                <a:latin typeface="interfaceregular"/>
              </a:rPr>
              <a:t>positive amyloid plaques (M).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6C47E-76C9-4F0F-9C58-F59702865B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5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increased</a:t>
            </a:r>
            <a:r>
              <a:rPr lang="en-US" baseline="0" dirty="0"/>
              <a:t> clinical and pathological fractionation of the FTLD disorders has led to the development of specific </a:t>
            </a:r>
            <a:r>
              <a:rPr lang="en-US" dirty="0"/>
              <a:t>criteria to classify patients</a:t>
            </a:r>
            <a:r>
              <a:rPr lang="en-US" baseline="0" dirty="0"/>
              <a:t> into distinct groups, there is substantial convergence of syndromes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0376-0C12-544C-B9AA-5BF0EAAAF3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73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increased</a:t>
            </a:r>
            <a:r>
              <a:rPr lang="en-US" baseline="0" dirty="0"/>
              <a:t> clinical and pathological fractionation of the FTLD disorders has led to the development of specific </a:t>
            </a:r>
            <a:r>
              <a:rPr lang="en-US" dirty="0"/>
              <a:t>criteria to classify patients</a:t>
            </a:r>
            <a:r>
              <a:rPr lang="en-US" baseline="0" dirty="0"/>
              <a:t> into distinct groups, there is substantial convergence of syndromes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0376-0C12-544C-B9AA-5BF0EAAAF3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8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increased</a:t>
            </a:r>
            <a:r>
              <a:rPr lang="en-US" baseline="0" dirty="0"/>
              <a:t> clinical and pathological fractionation of the FTLD disorders has led to the development of specific </a:t>
            </a:r>
            <a:r>
              <a:rPr lang="en-US" dirty="0"/>
              <a:t>criteria to classify patients</a:t>
            </a:r>
            <a:r>
              <a:rPr lang="en-US" baseline="0" dirty="0"/>
              <a:t> into distinct groups, there is substantial convergence of syndromes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0376-0C12-544C-B9AA-5BF0EAAAF3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84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increased</a:t>
            </a:r>
            <a:r>
              <a:rPr lang="en-US" baseline="0" dirty="0"/>
              <a:t> clinical and pathological fractionation of the FTLD disorders has led to the development of specific </a:t>
            </a:r>
            <a:r>
              <a:rPr lang="en-US" dirty="0"/>
              <a:t>criteria to classify patients</a:t>
            </a:r>
            <a:r>
              <a:rPr lang="en-US" baseline="0" dirty="0"/>
              <a:t> into distinct groups, there is substantial convergence of syndromes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0376-0C12-544C-B9AA-5BF0EAAAF3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2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increased</a:t>
            </a:r>
            <a:r>
              <a:rPr lang="en-US" baseline="0" dirty="0"/>
              <a:t> clinical and pathological fractionation of the FTLD disorders has led to the development of specific </a:t>
            </a:r>
            <a:r>
              <a:rPr lang="en-US" dirty="0"/>
              <a:t>criteria to classify patients</a:t>
            </a:r>
            <a:r>
              <a:rPr lang="en-US" baseline="0" dirty="0"/>
              <a:t> into distinct groups, there is substantial convergence of syndromes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0376-0C12-544C-B9AA-5BF0EAAAF3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2C68E-03D3-5E8C-2BBC-B206C10F0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717DC-8C9C-202A-B62E-649FFEB19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EA72D-55FD-BFC1-3FB4-EBF2FEAD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0A7F-8FA8-4097-8910-D69E53D3C91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18D5-C42E-16B4-6EB0-4AB558FD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19979-2F64-25FD-F38E-9234F711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81FE-7895-4A09-B35B-5DA93AA9A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0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9C5B-B2E7-D380-51E5-FEC66101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BB648-AF04-2D4B-709F-1BB93261D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EF34-2FB0-A2C3-3730-A8D0F9381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0A7F-8FA8-4097-8910-D69E53D3C91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19938-FF6E-C325-01D9-0A910A08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C446A-92EA-1AAA-8B52-7C230D5F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81FE-7895-4A09-B35B-5DA93AA9A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4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FFA6BF-5DB1-9D93-C0CD-A0D40CE34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64373-545B-5763-80BF-7D1BB81C5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D2665-48A0-0EBE-981F-1EC26030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0A7F-8FA8-4097-8910-D69E53D3C91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D371A-2AEC-DE7D-4294-1CF5F7F4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8038E-2518-32AF-5C64-A80A61F0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81FE-7895-4A09-B35B-5DA93AA9A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4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49D2-50C7-A127-3AA3-D1DB5EA68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E54F6-D370-CB15-FAE9-5D62CE3F1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D079B-F668-43BF-FCD8-1EB4837B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0A7F-8FA8-4097-8910-D69E53D3C91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92144-FDE6-2F41-6B39-1C3DE788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E2E83-F8FC-0E3A-1A74-05308FB0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81FE-7895-4A09-B35B-5DA93AA9A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0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5C47-A9B5-3D3F-5394-029DB545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3055B-B83E-B60D-82BF-A6AF3155C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F9820-BF0F-38D5-221A-4A66E59D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0A7F-8FA8-4097-8910-D69E53D3C91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9157-33F9-562A-4F87-195A7219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C7E69-F641-6428-81E6-7985418C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81FE-7895-4A09-B35B-5DA93AA9A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8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D560-73CA-E132-7C7A-5AA00F07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CF09B-F80C-F08F-5912-69FC8A64A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0C16C-6D5A-9530-808E-E9F86041A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2B682-9008-348C-1F29-B80A8E0F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0A7F-8FA8-4097-8910-D69E53D3C91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40463-E4CA-83EC-554B-266639E6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DE08E-542B-7087-74FA-C9FC0403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81FE-7895-4A09-B35B-5DA93AA9A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07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E9CB-7B79-4189-426E-E0D2995E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46220-8D45-5BD0-C536-3CE99C686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40C55-F69D-8E2E-347D-454238572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6F4F2-E9B8-933F-3409-D80E1E266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3BF67-E980-E5A1-6244-9529352C4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A4212A-4EA0-85D6-A31F-FAF447A8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0A7F-8FA8-4097-8910-D69E53D3C91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CFA59-6F19-11BF-5ACC-2238B838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792015-0853-57FB-6101-4698A8DA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81FE-7895-4A09-B35B-5DA93AA9A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37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EE63-BB0E-9AF9-36D3-12D541A3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0434E1-2BC1-5C4E-9474-A28E52C8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0A7F-8FA8-4097-8910-D69E53D3C91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BDBD7-F7F9-0C67-A671-21F88CA7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C41B4-6C72-6009-9ED2-4C71A47C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81FE-7895-4A09-B35B-5DA93AA9A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61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C2D3B-8C0B-CB07-31D0-1454F505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0A7F-8FA8-4097-8910-D69E53D3C91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B62B9-485B-CE32-4A18-FD3AB50BD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A85F0-3316-606B-F486-B3E5A699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81FE-7895-4A09-B35B-5DA93AA9A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28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22BD-6180-D4E9-2DBF-4166DEBC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CF3E3-1BEC-4CAC-0B7B-8E42482F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E1366-A22F-F41F-86E0-F3F8EBD00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1E20F-A5B8-1CA9-3D53-A094D565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0A7F-8FA8-4097-8910-D69E53D3C91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0E482-2545-E24B-4F68-DD7C51387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35CDF-3857-9B2D-9498-1F2DEB35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81FE-7895-4A09-B35B-5DA93AA9A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5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9771-342B-5FE4-E488-4C770095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F4BC18-8DC6-AAFA-D732-D56010D2A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FB14E-96E3-F12B-37F5-73BBF37D4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7ED32-46FC-5876-F465-13CB3849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0A7F-8FA8-4097-8910-D69E53D3C91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3EF4E-99DF-7265-AD69-BAB6AE8F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4B0EF-4865-F314-A792-A6F1AA663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81FE-7895-4A09-B35B-5DA93AA9A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06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2BD000-57EF-5BBF-76EC-555E9CAA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3247C-6E23-A590-1602-9C590544C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EAAD2-A1DD-2F2A-B294-0845C21F8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70A7F-8FA8-4097-8910-D69E53D3C91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FBF70-3FC1-1C1A-873A-C8AF4C63A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74B1C-2ACC-1086-6717-CC5BEDF0C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81FE-7895-4A09-B35B-5DA93AA9A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picsearch.com/info.cgi?q=strangelove&amp;id=0g7fE7VnsTPC3JPzy2Uj93SeLW2hiVESMr7pAf9ODBA&amp;start=41&amp;opt=&amp;cols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Image:Madloveposter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amazon.com/gp/product/images/6302814561/ref=dp_image_0/103-9367818-5348644?ie=UTF8&amp;n=404272&amp;s=video" TargetMode="External"/><Relationship Id="rId9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hscpguide.com/step/symptom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7704-B1AB-81C9-29B9-ABD259A39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Progressive supranuclear palsy and Corticobasal syndrome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C2E39-BDDC-8950-DE2E-A3874D742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Dr David Whiteside</a:t>
            </a:r>
          </a:p>
          <a:p>
            <a:r>
              <a:rPr lang="en-GB" dirty="0"/>
              <a:t>Clinical Research Associate and Honorary Neurology Registrar</a:t>
            </a:r>
          </a:p>
          <a:p>
            <a:r>
              <a:rPr lang="en-GB" dirty="0"/>
              <a:t>Cambridge Centre for Parkinson-plus</a:t>
            </a:r>
          </a:p>
          <a:p>
            <a:r>
              <a:rPr lang="en-GB" dirty="0"/>
              <a:t>Department of Clinical Neurosciences, Cambridge University</a:t>
            </a:r>
          </a:p>
          <a:p>
            <a:r>
              <a:rPr lang="en-GB" dirty="0"/>
              <a:t>Cambridge University Hospitals NHS Foundation Trust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C8E41-AF6F-B912-BD7E-19BABD896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34" y="370414"/>
            <a:ext cx="3158331" cy="770567"/>
          </a:xfrm>
          <a:prstGeom prst="rect">
            <a:avLst/>
          </a:prstGeom>
        </p:spPr>
      </p:pic>
      <p:pic>
        <p:nvPicPr>
          <p:cNvPr id="1026" name="Picture 2" descr="Image result for twitter picture">
            <a:extLst>
              <a:ext uri="{FF2B5EF4-FFF2-40B4-BE49-F238E27FC236}">
                <a16:creationId xmlns:a16="http://schemas.microsoft.com/office/drawing/2014/main" id="{D52E7461-696A-53B0-504A-E6A5CB7E5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63" y="5711399"/>
            <a:ext cx="1132610" cy="93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CC4577-D3EF-B53A-5E9E-22E0EAE50602}"/>
              </a:ext>
            </a:extLst>
          </p:cNvPr>
          <p:cNvSpPr txBox="1"/>
          <p:nvPr/>
        </p:nvSpPr>
        <p:spPr>
          <a:xfrm>
            <a:off x="8655627" y="5711399"/>
            <a:ext cx="293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@CambridgeFTD</a:t>
            </a:r>
          </a:p>
          <a:p>
            <a:r>
              <a:rPr lang="en-GB" dirty="0"/>
              <a:t>djw216@cam.ac.uk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38F96-7EA9-14C8-FF5E-96F46A0E6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39" y="6050534"/>
            <a:ext cx="5836661" cy="7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86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74180" y="3628351"/>
            <a:ext cx="2348594" cy="2271032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Primary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Progressive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Aphasia</a:t>
            </a:r>
          </a:p>
        </p:txBody>
      </p:sp>
      <p:sp>
        <p:nvSpPr>
          <p:cNvPr id="5" name="Oval 4"/>
          <p:cNvSpPr/>
          <p:nvPr/>
        </p:nvSpPr>
        <p:spPr>
          <a:xfrm>
            <a:off x="6169356" y="1184059"/>
            <a:ext cx="2348594" cy="2271032"/>
          </a:xfrm>
          <a:prstGeom prst="ellipse">
            <a:avLst/>
          </a:prstGeom>
          <a:solidFill>
            <a:srgbClr val="FFC000">
              <a:alpha val="4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Corticobasal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Syndrome</a:t>
            </a:r>
          </a:p>
        </p:txBody>
      </p:sp>
      <p:sp>
        <p:nvSpPr>
          <p:cNvPr id="6" name="Oval 5"/>
          <p:cNvSpPr/>
          <p:nvPr/>
        </p:nvSpPr>
        <p:spPr>
          <a:xfrm>
            <a:off x="3567178" y="3628351"/>
            <a:ext cx="2348594" cy="2271032"/>
          </a:xfrm>
          <a:prstGeom prst="ellipse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Behavioural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Variant FTD</a:t>
            </a:r>
          </a:p>
        </p:txBody>
      </p:sp>
      <p:sp>
        <p:nvSpPr>
          <p:cNvPr id="7" name="Oval 6"/>
          <p:cNvSpPr/>
          <p:nvPr/>
        </p:nvSpPr>
        <p:spPr>
          <a:xfrm>
            <a:off x="3484439" y="1184059"/>
            <a:ext cx="2348594" cy="2271032"/>
          </a:xfrm>
          <a:prstGeom prst="ellipse">
            <a:avLst/>
          </a:prstGeom>
          <a:solidFill>
            <a:schemeClr val="accent3">
              <a:lumMod val="75000"/>
              <a:alpha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Progressive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Supranuclear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Palsy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13538" y="5593922"/>
            <a:ext cx="337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Gorno-Tempini</a:t>
            </a:r>
            <a:r>
              <a:rPr lang="en-US" dirty="0"/>
              <a:t> et al 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94031" y="6488668"/>
            <a:ext cx="229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Rascovsky</a:t>
            </a:r>
            <a:r>
              <a:rPr lang="en-US" dirty="0"/>
              <a:t> et al 2011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94031" y="5295673"/>
            <a:ext cx="229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Armstrong et al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4031" y="5938337"/>
            <a:ext cx="229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Litvan</a:t>
            </a:r>
            <a:r>
              <a:rPr lang="en-US" dirty="0"/>
              <a:t> et al., 1996</a:t>
            </a:r>
          </a:p>
          <a:p>
            <a:pPr algn="r"/>
            <a:r>
              <a:rPr lang="en-US" dirty="0"/>
              <a:t> </a:t>
            </a:r>
            <a:r>
              <a:rPr lang="en-US" dirty="0" err="1"/>
              <a:t>Höglinger</a:t>
            </a:r>
            <a:r>
              <a:rPr lang="en-US" dirty="0"/>
              <a:t> et al.,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3155" y="454270"/>
            <a:ext cx="468692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Frontotemporal dementia  </a:t>
            </a:r>
          </a:p>
        </p:txBody>
      </p:sp>
      <p:sp>
        <p:nvSpPr>
          <p:cNvPr id="11" name="Oval 10"/>
          <p:cNvSpPr/>
          <p:nvPr/>
        </p:nvSpPr>
        <p:spPr>
          <a:xfrm>
            <a:off x="1011102" y="3628351"/>
            <a:ext cx="2348594" cy="2271032"/>
          </a:xfrm>
          <a:prstGeom prst="ellipse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Motor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Neuron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Disease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MND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468826" y="3559277"/>
            <a:ext cx="5158254" cy="30253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9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74180" y="3628351"/>
            <a:ext cx="2348594" cy="2271032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Primary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Progressive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Aphasia</a:t>
            </a:r>
          </a:p>
        </p:txBody>
      </p:sp>
      <p:sp>
        <p:nvSpPr>
          <p:cNvPr id="5" name="Oval 4"/>
          <p:cNvSpPr/>
          <p:nvPr/>
        </p:nvSpPr>
        <p:spPr>
          <a:xfrm>
            <a:off x="6169356" y="1184059"/>
            <a:ext cx="2348594" cy="2271032"/>
          </a:xfrm>
          <a:prstGeom prst="ellipse">
            <a:avLst/>
          </a:prstGeom>
          <a:solidFill>
            <a:srgbClr val="FFC000">
              <a:alpha val="4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Corticobasal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Syndrome</a:t>
            </a:r>
          </a:p>
        </p:txBody>
      </p:sp>
      <p:sp>
        <p:nvSpPr>
          <p:cNvPr id="6" name="Oval 5"/>
          <p:cNvSpPr/>
          <p:nvPr/>
        </p:nvSpPr>
        <p:spPr>
          <a:xfrm>
            <a:off x="3567178" y="3628351"/>
            <a:ext cx="2348594" cy="2271032"/>
          </a:xfrm>
          <a:prstGeom prst="ellipse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Behavioural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Variant FTD</a:t>
            </a:r>
          </a:p>
        </p:txBody>
      </p:sp>
      <p:sp>
        <p:nvSpPr>
          <p:cNvPr id="7" name="Oval 6"/>
          <p:cNvSpPr/>
          <p:nvPr/>
        </p:nvSpPr>
        <p:spPr>
          <a:xfrm>
            <a:off x="3484439" y="1184059"/>
            <a:ext cx="2348594" cy="2271032"/>
          </a:xfrm>
          <a:prstGeom prst="ellipse">
            <a:avLst/>
          </a:prstGeom>
          <a:solidFill>
            <a:schemeClr val="accent3">
              <a:lumMod val="75000"/>
              <a:alpha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Progressive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Supranuclear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Palsy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13538" y="5593922"/>
            <a:ext cx="337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Gorno-Tempini</a:t>
            </a:r>
            <a:r>
              <a:rPr lang="en-US" dirty="0"/>
              <a:t> et al 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94031" y="6488668"/>
            <a:ext cx="229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Rascovsky</a:t>
            </a:r>
            <a:r>
              <a:rPr lang="en-US" dirty="0"/>
              <a:t> et al 2011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94031" y="5295673"/>
            <a:ext cx="229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Armstrong et al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4031" y="5938337"/>
            <a:ext cx="229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Litvan</a:t>
            </a:r>
            <a:r>
              <a:rPr lang="en-US" dirty="0"/>
              <a:t> et al., 1996</a:t>
            </a:r>
          </a:p>
          <a:p>
            <a:pPr algn="r"/>
            <a:r>
              <a:rPr lang="en-US" dirty="0"/>
              <a:t> </a:t>
            </a:r>
            <a:r>
              <a:rPr lang="en-US" dirty="0" err="1"/>
              <a:t>Höglinger</a:t>
            </a:r>
            <a:r>
              <a:rPr lang="en-US" dirty="0"/>
              <a:t> et al.,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3155" y="454270"/>
            <a:ext cx="468692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Frontotemporal dementia  </a:t>
            </a:r>
          </a:p>
        </p:txBody>
      </p:sp>
      <p:sp>
        <p:nvSpPr>
          <p:cNvPr id="11" name="Oval 10"/>
          <p:cNvSpPr/>
          <p:nvPr/>
        </p:nvSpPr>
        <p:spPr>
          <a:xfrm>
            <a:off x="1011102" y="3628351"/>
            <a:ext cx="2348594" cy="2271032"/>
          </a:xfrm>
          <a:prstGeom prst="ellipse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Motor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Neuron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Disease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MND</a:t>
            </a:r>
          </a:p>
        </p:txBody>
      </p:sp>
      <p:sp>
        <p:nvSpPr>
          <p:cNvPr id="12" name="Oval 11"/>
          <p:cNvSpPr/>
          <p:nvPr/>
        </p:nvSpPr>
        <p:spPr>
          <a:xfrm>
            <a:off x="8922668" y="3628351"/>
            <a:ext cx="2348594" cy="227103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Alzheimer’s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Dysexecutive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&amp; </a:t>
            </a:r>
            <a:r>
              <a:rPr lang="en-US" sz="2800" dirty="0" err="1">
                <a:solidFill>
                  <a:schemeClr val="tx1"/>
                </a:solidFill>
              </a:rPr>
              <a:t>logopenic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variants</a:t>
            </a:r>
          </a:p>
        </p:txBody>
      </p:sp>
    </p:spTree>
    <p:extLst>
      <p:ext uri="{BB962C8B-B14F-4D97-AF65-F5344CB8AC3E}">
        <p14:creationId xmlns:p14="http://schemas.microsoft.com/office/powerpoint/2010/main" val="135056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520271" y="2905695"/>
            <a:ext cx="2348594" cy="2271032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PPA</a:t>
            </a:r>
          </a:p>
        </p:txBody>
      </p:sp>
      <p:sp>
        <p:nvSpPr>
          <p:cNvPr id="5" name="Oval 4"/>
          <p:cNvSpPr/>
          <p:nvPr/>
        </p:nvSpPr>
        <p:spPr>
          <a:xfrm>
            <a:off x="5558996" y="1626510"/>
            <a:ext cx="2348594" cy="2271032"/>
          </a:xfrm>
          <a:prstGeom prst="ellipse">
            <a:avLst/>
          </a:prstGeom>
          <a:solidFill>
            <a:srgbClr val="FFC000">
              <a:alpha val="4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CBS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01240" y="2905695"/>
            <a:ext cx="2348594" cy="2271032"/>
          </a:xfrm>
          <a:prstGeom prst="ellipse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bvFTD</a:t>
            </a:r>
          </a:p>
        </p:txBody>
      </p:sp>
      <p:sp>
        <p:nvSpPr>
          <p:cNvPr id="7" name="Oval 6"/>
          <p:cNvSpPr/>
          <p:nvPr/>
        </p:nvSpPr>
        <p:spPr>
          <a:xfrm>
            <a:off x="3984805" y="1626510"/>
            <a:ext cx="2348594" cy="2271032"/>
          </a:xfrm>
          <a:prstGeom prst="ellipse">
            <a:avLst/>
          </a:prstGeom>
          <a:solidFill>
            <a:schemeClr val="accent3">
              <a:lumMod val="75000"/>
              <a:alpha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PSP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3538" y="5593922"/>
            <a:ext cx="337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Gorno-Tempini</a:t>
            </a:r>
            <a:r>
              <a:rPr lang="en-US" dirty="0"/>
              <a:t> et al 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94031" y="6488668"/>
            <a:ext cx="229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Rascovsky</a:t>
            </a:r>
            <a:r>
              <a:rPr lang="en-US" dirty="0"/>
              <a:t> et al 2011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94031" y="5295673"/>
            <a:ext cx="229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Armstrong et al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4031" y="5938337"/>
            <a:ext cx="229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Litvan</a:t>
            </a:r>
            <a:r>
              <a:rPr lang="en-US" dirty="0"/>
              <a:t> et al., 1996</a:t>
            </a:r>
          </a:p>
          <a:p>
            <a:pPr algn="r"/>
            <a:r>
              <a:rPr lang="en-US" dirty="0"/>
              <a:t> </a:t>
            </a:r>
            <a:r>
              <a:rPr lang="en-US" dirty="0" err="1"/>
              <a:t>Höglinger</a:t>
            </a:r>
            <a:r>
              <a:rPr lang="en-US" dirty="0"/>
              <a:t> et al., 2017</a:t>
            </a:r>
          </a:p>
        </p:txBody>
      </p:sp>
      <p:sp>
        <p:nvSpPr>
          <p:cNvPr id="11" name="Oval 10"/>
          <p:cNvSpPr/>
          <p:nvPr/>
        </p:nvSpPr>
        <p:spPr>
          <a:xfrm>
            <a:off x="2271365" y="3401619"/>
            <a:ext cx="2348594" cy="2271032"/>
          </a:xfrm>
          <a:prstGeom prst="ellipse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MND</a:t>
            </a:r>
          </a:p>
        </p:txBody>
      </p:sp>
      <p:sp>
        <p:nvSpPr>
          <p:cNvPr id="12" name="Oval 11"/>
          <p:cNvSpPr/>
          <p:nvPr/>
        </p:nvSpPr>
        <p:spPr>
          <a:xfrm>
            <a:off x="7294507" y="2032886"/>
            <a:ext cx="2348594" cy="227103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AD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variants</a:t>
            </a:r>
          </a:p>
        </p:txBody>
      </p:sp>
    </p:spTree>
    <p:extLst>
      <p:ext uri="{BB962C8B-B14F-4D97-AF65-F5344CB8AC3E}">
        <p14:creationId xmlns:p14="http://schemas.microsoft.com/office/powerpoint/2010/main" val="281213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4"/>
          <a:stretch/>
        </p:blipFill>
        <p:spPr>
          <a:xfrm>
            <a:off x="2074778" y="1390995"/>
            <a:ext cx="7678909" cy="3114502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673630" y="274635"/>
            <a:ext cx="8994371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600" dirty="0"/>
              <a:t>Patients have features of multiple diagnoses</a:t>
            </a:r>
          </a:p>
          <a:p>
            <a:r>
              <a:rPr lang="en-GB" sz="2000" dirty="0"/>
              <a:t>(if you remove the mutual exclusivity clause)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8529" y="5908604"/>
            <a:ext cx="8512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Consensus clinical diagnosis criteria symptoms/signs:</a:t>
            </a:r>
          </a:p>
          <a:p>
            <a:pPr algn="ctr"/>
            <a:r>
              <a:rPr lang="en-GB" dirty="0"/>
              <a:t>bvFTD – </a:t>
            </a:r>
            <a:r>
              <a:rPr lang="en-GB" dirty="0" err="1"/>
              <a:t>Rascovsky</a:t>
            </a:r>
            <a:r>
              <a:rPr lang="en-GB" dirty="0"/>
              <a:t> 2011;   nfvPPA, svPPA – </a:t>
            </a:r>
            <a:r>
              <a:rPr lang="en-GB" dirty="0" err="1"/>
              <a:t>Gorno-Tempini</a:t>
            </a:r>
            <a:r>
              <a:rPr lang="en-GB" dirty="0"/>
              <a:t> 2011</a:t>
            </a:r>
          </a:p>
          <a:p>
            <a:pPr algn="ctr"/>
            <a:r>
              <a:rPr lang="en-GB" dirty="0"/>
              <a:t>PSP – MDS-PSP 2017;   CBS – </a:t>
            </a:r>
            <a:r>
              <a:rPr lang="en-GB" dirty="0" err="1"/>
              <a:t>Armstong</a:t>
            </a:r>
            <a:r>
              <a:rPr lang="en-GB" dirty="0"/>
              <a:t> 2013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865757" y="1257993"/>
            <a:ext cx="4117571" cy="372410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2263792" y="1327949"/>
            <a:ext cx="436523" cy="5238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86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5" b="47006"/>
          <a:stretch/>
        </p:blipFill>
        <p:spPr>
          <a:xfrm>
            <a:off x="5932714" y="1240985"/>
            <a:ext cx="6055240" cy="353749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85800" y="274635"/>
            <a:ext cx="10983686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000" dirty="0"/>
              <a:t>Patients may have features of multiple diagnoses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6572" y="1589315"/>
            <a:ext cx="5292258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Sometimes it is more important to look at the individual symptom</a:t>
            </a:r>
          </a:p>
        </p:txBody>
      </p:sp>
    </p:spTree>
    <p:extLst>
      <p:ext uri="{BB962C8B-B14F-4D97-AF65-F5344CB8AC3E}">
        <p14:creationId xmlns:p14="http://schemas.microsoft.com/office/powerpoint/2010/main" val="1569197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B6638C-C36B-C5F2-7E55-33E8608A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Progressive supranuclear palsy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FEA0C-6284-0067-5166-03E2581B2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604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80AC-5921-281E-41F1-C1E53AD2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Diagnosing ‘classical’ PSP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3DD53-E92D-DE3C-A074-D2C5392AB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GB" altLang="en-US" sz="2800" dirty="0"/>
              <a:t>PSP-Richardson’s syndrome, PSP-RS, “classical PSP”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GB" altLang="en-US" sz="2800" dirty="0"/>
              <a:t>	</a:t>
            </a:r>
          </a:p>
          <a:p>
            <a:pPr algn="l" eaLnBrk="1" hangingPunct="1">
              <a:lnSpc>
                <a:spcPct val="80000"/>
              </a:lnSpc>
            </a:pPr>
            <a:endParaRPr lang="en-GB" altLang="en-US" sz="2800" dirty="0"/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GB" altLang="en-US" sz="2800" dirty="0"/>
              <a:t>Probable PSP-RS if</a:t>
            </a:r>
          </a:p>
          <a:p>
            <a:pPr algn="l" eaLnBrk="1" hangingPunct="1">
              <a:lnSpc>
                <a:spcPct val="80000"/>
              </a:lnSpc>
            </a:pPr>
            <a:endParaRPr lang="en-GB" altLang="en-US" sz="2800" dirty="0"/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GB" altLang="en-US" sz="2800" dirty="0"/>
              <a:t>	1. sporadic, </a:t>
            </a:r>
            <a:r>
              <a:rPr lang="en-GB" altLang="en-US" sz="2800" dirty="0">
                <a:solidFill>
                  <a:srgbClr val="FF0000"/>
                </a:solidFill>
              </a:rPr>
              <a:t>progressive</a:t>
            </a:r>
            <a:r>
              <a:rPr lang="en-GB" altLang="en-US" sz="2800" dirty="0"/>
              <a:t>, onset &gt;40 years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GB" altLang="en-US" sz="2800" dirty="0">
                <a:sym typeface="Wingdings" panose="05000000000000000000" pitchFamily="2" charset="2"/>
              </a:rPr>
              <a:t>	2. vertical gaze palsy (</a:t>
            </a:r>
            <a:r>
              <a:rPr lang="en-GB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restriction OR slowing</a:t>
            </a:r>
            <a:r>
              <a:rPr lang="en-GB" altLang="en-US" sz="2800" dirty="0">
                <a:sym typeface="Wingdings" panose="05000000000000000000" pitchFamily="2" charset="2"/>
              </a:rPr>
              <a:t>)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GB" altLang="en-US" dirty="0">
                <a:sym typeface="Wingdings" panose="05000000000000000000" pitchFamily="2" charset="2"/>
              </a:rPr>
              <a:t>	</a:t>
            </a:r>
            <a:r>
              <a:rPr lang="en-GB" altLang="en-US" sz="2800" dirty="0">
                <a:sym typeface="Wingdings" panose="05000000000000000000" pitchFamily="2" charset="2"/>
              </a:rPr>
              <a:t>3. unprovoked falls or </a:t>
            </a:r>
            <a:r>
              <a:rPr lang="en-GB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tendency to falls </a:t>
            </a:r>
            <a:r>
              <a:rPr lang="en-GB" altLang="en-US" sz="2800" dirty="0">
                <a:sym typeface="Wingdings" panose="05000000000000000000" pitchFamily="2" charset="2"/>
              </a:rPr>
              <a:t>(&lt;3 years)</a:t>
            </a:r>
          </a:p>
          <a:p>
            <a:pPr algn="l" eaLnBrk="1" hangingPunct="1">
              <a:lnSpc>
                <a:spcPct val="80000"/>
              </a:lnSpc>
            </a:pPr>
            <a:endParaRPr lang="en-GB" altLang="en-US" sz="2800" dirty="0">
              <a:sym typeface="Wingdings" panose="05000000000000000000" pitchFamily="2" charset="2"/>
            </a:endParaRP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GB" altLang="en-US" dirty="0">
                <a:sym typeface="Wingdings" panose="05000000000000000000" pitchFamily="2" charset="2"/>
              </a:rPr>
              <a:t>	</a:t>
            </a:r>
            <a:r>
              <a:rPr lang="en-GB" altLang="en-US" sz="2800" dirty="0">
                <a:sym typeface="Wingdings" panose="05000000000000000000" pitchFamily="2" charset="2"/>
              </a:rPr>
              <a:t> highly specific, not very sensitive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GB" altLang="en-US" sz="2800" dirty="0">
                <a:sym typeface="Wingdings" panose="05000000000000000000" pitchFamily="2" charset="2"/>
              </a:rPr>
              <a:t>	 reliable and easy in clinical practice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A5568-B2CF-B223-CFB4-69C712CC005B}"/>
              </a:ext>
            </a:extLst>
          </p:cNvPr>
          <p:cNvSpPr txBox="1"/>
          <p:nvPr/>
        </p:nvSpPr>
        <p:spPr>
          <a:xfrm>
            <a:off x="4977245" y="6265718"/>
            <a:ext cx="593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800" dirty="0"/>
              <a:t>Steele, Richardson, </a:t>
            </a:r>
            <a:r>
              <a:rPr lang="en-GB" altLang="en-US" sz="1800" dirty="0" err="1"/>
              <a:t>Oslewski</a:t>
            </a:r>
            <a:r>
              <a:rPr lang="en-GB" altLang="en-US" sz="1800" dirty="0"/>
              <a:t> ‘64, </a:t>
            </a:r>
            <a:r>
              <a:rPr lang="en-GB" altLang="en-US" sz="1800" dirty="0" err="1"/>
              <a:t>Litvan</a:t>
            </a:r>
            <a:r>
              <a:rPr lang="en-GB" altLang="en-US" sz="1800" dirty="0"/>
              <a:t> 96, </a:t>
            </a:r>
            <a:r>
              <a:rPr lang="en-GB" altLang="en-US" sz="1800" dirty="0" err="1"/>
              <a:t>Hoeglinger</a:t>
            </a:r>
            <a:r>
              <a:rPr lang="en-GB" altLang="en-US" sz="1800" dirty="0"/>
              <a:t> et al, Mov </a:t>
            </a:r>
            <a:r>
              <a:rPr lang="en-GB" altLang="en-US" sz="1800" dirty="0" err="1"/>
              <a:t>Disord</a:t>
            </a:r>
            <a:r>
              <a:rPr lang="en-GB" altLang="en-US" sz="1800" dirty="0"/>
              <a:t>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728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61A4A73-6C99-4F94-43AC-DCFCCBB3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47663"/>
            <a:ext cx="8229600" cy="1143000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en-GB" altLang="en-US"/>
              <a:t>What symptoms predict PSP</a:t>
            </a:r>
            <a:br>
              <a:rPr lang="en-GB" altLang="en-US"/>
            </a:br>
            <a:r>
              <a:rPr lang="en-GB" altLang="en-US" sz="2400"/>
              <a:t>vs CBD, MSA, PD, bvFTD</a:t>
            </a:r>
            <a:br>
              <a:rPr lang="en-GB" altLang="en-US" sz="2400"/>
            </a:br>
            <a:r>
              <a:rPr lang="en-GB" altLang="en-US" sz="2000"/>
              <a:t>Respondek et al Mov Dis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7B418-D577-80D9-52F4-E0BF8D3E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73226"/>
            <a:ext cx="8229600" cy="4525963"/>
          </a:xfrm>
        </p:spPr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Supranuclear gaze palsy – especially &lt;3years</a:t>
            </a:r>
          </a:p>
          <a:p>
            <a:pPr>
              <a:defRPr/>
            </a:pPr>
            <a:r>
              <a:rPr lang="en-GB" dirty="0"/>
              <a:t>Postural instability – especially &lt;1 year, &lt;3 years</a:t>
            </a:r>
          </a:p>
          <a:p>
            <a:pPr>
              <a:defRPr/>
            </a:pPr>
            <a:r>
              <a:rPr lang="en-GB" dirty="0"/>
              <a:t>Akinetic rigidity if axial and levodopa resistant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Non-fluent &lt;3 years (differential FTD/PPA)</a:t>
            </a:r>
          </a:p>
          <a:p>
            <a:pPr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Dysarthria, dysphagia &lt; 3 years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55047" y="214703"/>
            <a:ext cx="8229600" cy="606425"/>
          </a:xfrm>
        </p:spPr>
        <p:txBody>
          <a:bodyPr>
            <a:normAutofit fontScale="90000"/>
          </a:bodyPr>
          <a:lstStyle/>
          <a:p>
            <a:r>
              <a:rPr lang="en-GB" dirty="0"/>
              <a:t>PSP versus PD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51063" y="1041400"/>
          <a:ext cx="8229600" cy="5589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48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PSP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PD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8">
                <a:tc>
                  <a:txBody>
                    <a:bodyPr/>
                    <a:lstStyle/>
                    <a:p>
                      <a:r>
                        <a:rPr lang="en-GB" sz="1800" dirty="0"/>
                        <a:t>Symmetrical</a:t>
                      </a:r>
                      <a:r>
                        <a:rPr lang="en-GB" sz="1800" baseline="0" dirty="0"/>
                        <a:t> </a:t>
                      </a:r>
                      <a:endParaRPr lang="en-GB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Yes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No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8">
                <a:tc>
                  <a:txBody>
                    <a:bodyPr/>
                    <a:lstStyle/>
                    <a:p>
                      <a:r>
                        <a:rPr lang="en-GB" sz="1800" dirty="0"/>
                        <a:t>Rigidity 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axial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limb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r>
                        <a:rPr lang="en-GB" sz="1800" dirty="0"/>
                        <a:t>Akinesia</a:t>
                      </a:r>
                      <a:r>
                        <a:rPr lang="en-GB" sz="1800" baseline="0" dirty="0"/>
                        <a:t> </a:t>
                      </a:r>
                      <a:endParaRPr lang="en-GB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Severe,</a:t>
                      </a:r>
                      <a:r>
                        <a:rPr lang="en-GB" sz="1800" baseline="0" dirty="0"/>
                        <a:t> axial</a:t>
                      </a:r>
                    </a:p>
                    <a:p>
                      <a:pPr algn="ctr"/>
                      <a:r>
                        <a:rPr lang="en-GB" sz="1800" baseline="0" dirty="0"/>
                        <a:t>Even in loose limbs</a:t>
                      </a:r>
                      <a:endParaRPr lang="en-GB" sz="1800" dirty="0"/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Mild</a:t>
                      </a:r>
                      <a:r>
                        <a:rPr lang="en-GB" sz="1800" baseline="0" dirty="0"/>
                        <a:t> to moderate </a:t>
                      </a:r>
                      <a:endParaRPr lang="en-GB" sz="1800" dirty="0"/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8">
                <a:tc>
                  <a:txBody>
                    <a:bodyPr/>
                    <a:lstStyle/>
                    <a:p>
                      <a:r>
                        <a:rPr lang="en-GB" sz="1800" dirty="0"/>
                        <a:t>Tremor 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No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Yes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8">
                <a:tc>
                  <a:txBody>
                    <a:bodyPr/>
                    <a:lstStyle/>
                    <a:p>
                      <a:r>
                        <a:rPr lang="en-GB" sz="1800" dirty="0"/>
                        <a:t>Falls 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Early, spontaneous 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Late, with freezing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88">
                <a:tc>
                  <a:txBody>
                    <a:bodyPr/>
                    <a:lstStyle/>
                    <a:p>
                      <a:r>
                        <a:rPr lang="en-GB" sz="1800" dirty="0"/>
                        <a:t>Eyes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Abnormal 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‘normal’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r>
                        <a:rPr lang="en-GB" sz="1800" dirty="0"/>
                        <a:t>Voice 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Dysarthrophonia</a:t>
                      </a:r>
                      <a:r>
                        <a:rPr lang="en-GB" sz="1800" dirty="0"/>
                        <a:t>,</a:t>
                      </a:r>
                      <a:r>
                        <a:rPr lang="en-GB" sz="1800" baseline="0" dirty="0"/>
                        <a:t> distorted, volume control </a:t>
                      </a:r>
                      <a:endParaRPr lang="en-GB" sz="1800" dirty="0"/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Hypophonia</a:t>
                      </a:r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Quiet 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r>
                        <a:rPr lang="en-GB" sz="1800" dirty="0"/>
                        <a:t>Cognition 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sng" dirty="0"/>
                        <a:t>Marked early changes </a:t>
                      </a:r>
                    </a:p>
                    <a:p>
                      <a:pPr algn="ctr"/>
                      <a:r>
                        <a:rPr lang="en-GB" sz="1800" b="1" u="sng" dirty="0"/>
                        <a:t>Loss</a:t>
                      </a:r>
                      <a:r>
                        <a:rPr lang="en-GB" sz="1800" b="1" u="sng" baseline="0" dirty="0"/>
                        <a:t> of fluency</a:t>
                      </a:r>
                      <a:endParaRPr lang="en-GB" sz="1800" b="1" u="sng" dirty="0"/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sng" dirty="0"/>
                        <a:t>Later dementia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88">
                <a:tc>
                  <a:txBody>
                    <a:bodyPr/>
                    <a:lstStyle/>
                    <a:p>
                      <a:r>
                        <a:rPr lang="en-GB" sz="1800" dirty="0"/>
                        <a:t>Levodopa</a:t>
                      </a:r>
                      <a:r>
                        <a:rPr lang="en-GB" sz="1800" baseline="0" dirty="0"/>
                        <a:t> </a:t>
                      </a:r>
                      <a:endParaRPr lang="en-GB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Poor response 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Very good response 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r>
                        <a:rPr lang="en-GB" sz="1800" dirty="0"/>
                        <a:t>Gait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Head up, sniffing</a:t>
                      </a:r>
                      <a:r>
                        <a:rPr lang="en-GB" sz="1800" baseline="0" dirty="0"/>
                        <a:t> the air</a:t>
                      </a:r>
                    </a:p>
                    <a:p>
                      <a:pPr algn="ctr"/>
                      <a:r>
                        <a:rPr lang="en-GB" sz="1800" baseline="0" dirty="0"/>
                        <a:t>Leaning back</a:t>
                      </a:r>
                      <a:endParaRPr lang="en-GB" sz="1800" dirty="0"/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Head</a:t>
                      </a:r>
                      <a:r>
                        <a:rPr lang="en-GB" sz="1800" baseline="0" dirty="0"/>
                        <a:t> down, s</a:t>
                      </a:r>
                      <a:r>
                        <a:rPr lang="en-GB" sz="1800" dirty="0"/>
                        <a:t>tooped,</a:t>
                      </a:r>
                      <a:r>
                        <a:rPr lang="en-GB" sz="1800" baseline="0" dirty="0"/>
                        <a:t> leaning forward</a:t>
                      </a:r>
                      <a:endParaRPr lang="en-GB" sz="1800" dirty="0"/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88">
                <a:tc>
                  <a:txBody>
                    <a:bodyPr/>
                    <a:lstStyle/>
                    <a:p>
                      <a:r>
                        <a:rPr lang="en-GB" sz="1800" dirty="0"/>
                        <a:t>Looks like PD?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No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Yes </a:t>
                      </a:r>
                    </a:p>
                  </a:txBody>
                  <a:tcPr marT="45723" marB="45723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0" y="76400"/>
            <a:ext cx="1420813" cy="954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94" y="46054"/>
            <a:ext cx="1050060" cy="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81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09009" y="309812"/>
            <a:ext cx="8419604" cy="5832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GB" altLang="en-US" sz="2400" kern="0" dirty="0"/>
              <a:t>2017</a:t>
            </a:r>
            <a:r>
              <a:rPr lang="en-GB" altLang="en-US" sz="2400" b="1" kern="0" dirty="0"/>
              <a:t> criteria </a:t>
            </a:r>
          </a:p>
          <a:p>
            <a:pPr eaLnBrk="1" hangingPunct="1"/>
            <a:endParaRPr lang="en-GB" altLang="en-US" sz="2400" kern="0" dirty="0"/>
          </a:p>
          <a:p>
            <a:pPr eaLnBrk="1" hangingPunct="1"/>
            <a:r>
              <a:rPr lang="en-GB" altLang="en-US" kern="0" dirty="0"/>
              <a:t>Cognitive and behavioural variants</a:t>
            </a:r>
          </a:p>
          <a:p>
            <a:pPr eaLnBrk="1" hangingPunct="1"/>
            <a:endParaRPr lang="en-GB" altLang="en-US" kern="0" dirty="0"/>
          </a:p>
          <a:p>
            <a:pPr eaLnBrk="1" hangingPunct="1"/>
            <a:r>
              <a:rPr lang="en-GB" altLang="en-US" kern="0" dirty="0"/>
              <a:t>50% of PSP </a:t>
            </a:r>
          </a:p>
          <a:p>
            <a:pPr eaLnBrk="1" hangingPunct="1"/>
            <a:endParaRPr lang="en-GB" altLang="en-US" kern="0" dirty="0"/>
          </a:p>
          <a:p>
            <a:pPr eaLnBrk="1" hangingPunct="1"/>
            <a:r>
              <a:rPr lang="en-GB" altLang="en-US" kern="0" dirty="0"/>
              <a:t>PSP-F (frontal)</a:t>
            </a:r>
          </a:p>
          <a:p>
            <a:pPr eaLnBrk="1" hangingPunct="1"/>
            <a:r>
              <a:rPr lang="en-GB" altLang="en-US" kern="0" dirty="0"/>
              <a:t>PSP-SL (speech &amp; language)</a:t>
            </a:r>
          </a:p>
          <a:p>
            <a:pPr eaLnBrk="1" hangingPunct="1"/>
            <a:r>
              <a:rPr lang="en-GB" altLang="en-US" kern="0" dirty="0"/>
              <a:t>PSP-CBS (corticobasal)</a:t>
            </a:r>
          </a:p>
          <a:p>
            <a:pPr eaLnBrk="1" hangingPunct="1"/>
            <a:endParaRPr lang="en-GB" altLang="en-US" sz="2400" b="1" kern="0" dirty="0"/>
          </a:p>
          <a:p>
            <a:pPr eaLnBrk="1" hangingPunct="1"/>
            <a:endParaRPr lang="en-GB" altLang="en-US" sz="1600" kern="0" dirty="0"/>
          </a:p>
          <a:p>
            <a:pPr eaLnBrk="1" hangingPunct="1"/>
            <a:r>
              <a:rPr lang="en-GB" altLang="en-US" sz="1600" kern="0" dirty="0"/>
              <a:t>.</a:t>
            </a:r>
          </a:p>
          <a:p>
            <a:pPr eaLnBrk="1" hangingPunct="1"/>
            <a:endParaRPr lang="en-GB" altLang="en-US" sz="1600" kern="0" dirty="0"/>
          </a:p>
          <a:p>
            <a:pPr eaLnBrk="1" hangingPunct="1"/>
            <a:endParaRPr lang="en-GB" altLang="en-US" sz="1600" kern="0" dirty="0"/>
          </a:p>
          <a:p>
            <a:pPr eaLnBrk="1" hangingPunct="1"/>
            <a:endParaRPr lang="en-GB" altLang="en-US" sz="1600" kern="0" dirty="0"/>
          </a:p>
          <a:p>
            <a:pPr eaLnBrk="1" hangingPunct="1"/>
            <a:endParaRPr lang="en-GB" altLang="en-US" sz="1600" kern="0" dirty="0"/>
          </a:p>
          <a:p>
            <a:pPr eaLnBrk="1" hangingPunct="1"/>
            <a:endParaRPr lang="en-GB" altLang="en-US" sz="16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6D83-4B61-EFC8-DF47-DB5D89A8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9CD11-6BE3-EB9D-C79B-3680918B4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bit of terminology</a:t>
            </a:r>
          </a:p>
          <a:p>
            <a:endParaRPr lang="en-GB" dirty="0"/>
          </a:p>
          <a:p>
            <a:r>
              <a:rPr lang="en-GB" dirty="0"/>
              <a:t>Differences and overlap – the wider spectrum</a:t>
            </a:r>
          </a:p>
          <a:p>
            <a:endParaRPr lang="en-GB" dirty="0"/>
          </a:p>
          <a:p>
            <a:r>
              <a:rPr lang="en-GB" dirty="0"/>
              <a:t>The conditions and diagnosis</a:t>
            </a:r>
          </a:p>
          <a:p>
            <a:endParaRPr lang="en-GB" dirty="0"/>
          </a:p>
          <a:p>
            <a:r>
              <a:rPr lang="en-GB" dirty="0"/>
              <a:t>Management</a:t>
            </a:r>
          </a:p>
          <a:p>
            <a:endParaRPr lang="en-GB" dirty="0"/>
          </a:p>
          <a:p>
            <a:r>
              <a:rPr lang="en-GB" dirty="0"/>
              <a:t>Hope for the future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968C7-3CB2-62C8-003F-AB558C38DCC8}"/>
              </a:ext>
            </a:extLst>
          </p:cNvPr>
          <p:cNvSpPr txBox="1"/>
          <p:nvPr/>
        </p:nvSpPr>
        <p:spPr>
          <a:xfrm>
            <a:off x="529936" y="6259946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Many slides and videos here are courtesy of Professor James Rowe</a:t>
            </a:r>
          </a:p>
        </p:txBody>
      </p:sp>
    </p:spTree>
    <p:extLst>
      <p:ext uri="{BB962C8B-B14F-4D97-AF65-F5344CB8AC3E}">
        <p14:creationId xmlns:p14="http://schemas.microsoft.com/office/powerpoint/2010/main" val="1869324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889180" y="505866"/>
            <a:ext cx="8229600" cy="781050"/>
          </a:xfrm>
        </p:spPr>
        <p:txBody>
          <a:bodyPr/>
          <a:lstStyle/>
          <a:p>
            <a:r>
              <a:rPr lang="en-US" altLang="en-US" sz="3600" dirty="0"/>
              <a:t>Impulsivity - physical and mental 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1794587" y="1943100"/>
            <a:ext cx="8229600" cy="49149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altLang="en-US" sz="3200" dirty="0"/>
              <a:t>Cramming food</a:t>
            </a:r>
          </a:p>
          <a:p>
            <a:pPr marL="457200" lvl="1" indent="0" algn="ctr">
              <a:buNone/>
            </a:pPr>
            <a:endParaRPr lang="en-US" altLang="en-US" sz="3200" dirty="0"/>
          </a:p>
          <a:p>
            <a:pPr marL="457200" lvl="1" indent="0" algn="ctr">
              <a:buNone/>
            </a:pPr>
            <a:r>
              <a:rPr lang="en-US" altLang="en-US" sz="3200" dirty="0"/>
              <a:t>Cannot tolerate delay 	</a:t>
            </a:r>
          </a:p>
          <a:p>
            <a:pPr marL="457200" lvl="1" indent="0" algn="ctr">
              <a:buNone/>
            </a:pPr>
            <a:endParaRPr lang="en-US" altLang="en-US" sz="3200" dirty="0"/>
          </a:p>
          <a:p>
            <a:pPr marL="457200" lvl="1" indent="0" algn="ctr">
              <a:buNone/>
            </a:pPr>
            <a:r>
              <a:rPr lang="en-US" altLang="en-US" sz="3200" dirty="0"/>
              <a:t>Cant suppress a habitual response </a:t>
            </a:r>
          </a:p>
          <a:p>
            <a:pPr marL="457200" lvl="1" indent="0" algn="ctr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69708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Apathy: </a:t>
            </a:r>
            <a:br>
              <a:rPr lang="en-GB" dirty="0"/>
            </a:br>
            <a:r>
              <a:rPr lang="en-GB" dirty="0"/>
              <a:t>Common – frustrating – harmful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93420"/>
            <a:ext cx="8229600" cy="4525963"/>
          </a:xfrm>
        </p:spPr>
        <p:txBody>
          <a:bodyPr/>
          <a:lstStyle/>
          <a:p>
            <a:pPr lvl="1"/>
            <a:r>
              <a:rPr lang="en-GB" dirty="0"/>
              <a:t>Its about </a:t>
            </a:r>
            <a:r>
              <a:rPr lang="en-GB" b="1" dirty="0">
                <a:solidFill>
                  <a:srgbClr val="FF0000"/>
                </a:solidFill>
              </a:rPr>
              <a:t>motivation and effort </a:t>
            </a:r>
            <a:r>
              <a:rPr lang="en-GB" dirty="0"/>
              <a:t>and function </a:t>
            </a:r>
          </a:p>
          <a:p>
            <a:pPr lvl="1"/>
            <a:r>
              <a:rPr lang="en-GB" dirty="0"/>
              <a:t>It is not Depression</a:t>
            </a:r>
          </a:p>
          <a:p>
            <a:pPr lvl="2"/>
            <a:r>
              <a:rPr lang="en-GB" dirty="0"/>
              <a:t>Most PSP patients will say that they feel well</a:t>
            </a:r>
          </a:p>
          <a:p>
            <a:pPr lvl="2"/>
            <a:r>
              <a:rPr lang="en-GB" dirty="0"/>
              <a:t>Low mood is not common</a:t>
            </a:r>
          </a:p>
          <a:p>
            <a:pPr lvl="1"/>
            <a:r>
              <a:rPr lang="en-GB" dirty="0"/>
              <a:t>It is not Akinesia/</a:t>
            </a:r>
            <a:r>
              <a:rPr lang="en-GB" dirty="0" err="1"/>
              <a:t>bradykinesia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But can look like it.</a:t>
            </a:r>
          </a:p>
          <a:p>
            <a:pPr lvl="2"/>
            <a:r>
              <a:rPr lang="en-GB" dirty="0"/>
              <a:t>Most patients can enjoy things, but lack motivation</a:t>
            </a:r>
          </a:p>
        </p:txBody>
      </p:sp>
    </p:spTree>
    <p:extLst>
      <p:ext uri="{BB962C8B-B14F-4D97-AF65-F5344CB8AC3E}">
        <p14:creationId xmlns:p14="http://schemas.microsoft.com/office/powerpoint/2010/main" val="2214944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37" t="25613" r="29548" b="6351"/>
          <a:stretch/>
        </p:blipFill>
        <p:spPr>
          <a:xfrm>
            <a:off x="2906198" y="1127873"/>
            <a:ext cx="6284773" cy="434857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786721" y="4867605"/>
            <a:ext cx="5263375" cy="11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75569" y="1254611"/>
            <a:ext cx="0" cy="36129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50979" y="6110869"/>
            <a:ext cx="1604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P</a:t>
            </a:r>
            <a:r>
              <a:rPr lang="en-GB" sz="3200" dirty="0">
                <a:solidFill>
                  <a:srgbClr val="FF0000"/>
                </a:solidFill>
                <a:latin typeface="Mistral" panose="03090702030407020403" pitchFamily="66" charset="0"/>
              </a:rPr>
              <a:t>i</a:t>
            </a:r>
            <a:r>
              <a:rPr lang="en-GB" sz="3200" dirty="0"/>
              <a:t>PPIN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4997" y="6488668"/>
            <a:ext cx="246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Lansdall et al Brain 2017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D150A3-157A-CD9E-8D9C-F4E0F076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PSP - apathetic AND impulsive </a:t>
            </a:r>
          </a:p>
        </p:txBody>
      </p:sp>
    </p:spTree>
    <p:extLst>
      <p:ext uri="{BB962C8B-B14F-4D97-AF65-F5344CB8AC3E}">
        <p14:creationId xmlns:p14="http://schemas.microsoft.com/office/powerpoint/2010/main" val="985178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81050"/>
          </a:xfrm>
        </p:spPr>
        <p:txBody>
          <a:bodyPr/>
          <a:lstStyle/>
          <a:p>
            <a:r>
              <a:rPr lang="en-US" altLang="en-US" sz="3200"/>
              <a:t>PSP and FTD-PSP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1263"/>
            <a:ext cx="8548688" cy="4914900"/>
          </a:xfrm>
        </p:spPr>
        <p:txBody>
          <a:bodyPr rtlCol="0"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GB" sz="2400" dirty="0"/>
              <a:t>Challenging behaviour, irritability and aggression</a:t>
            </a:r>
          </a:p>
          <a:p>
            <a:pPr lvl="1">
              <a:buFont typeface="Arial"/>
              <a:buChar char="–"/>
              <a:defRPr/>
            </a:pPr>
            <a:r>
              <a:rPr lang="en-GB" sz="2000" dirty="0"/>
              <a:t>5 – 20% of patients </a:t>
            </a:r>
          </a:p>
          <a:p>
            <a:pPr lvl="1">
              <a:buFont typeface="Arial"/>
              <a:buChar char="–"/>
              <a:defRPr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</a:rPr>
              <a:t>Aarsland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 et al., 2001;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</a:rPr>
              <a:t>Bak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 et al., 2010;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</a:rPr>
              <a:t>Litvan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 et al., 1996e). </a:t>
            </a:r>
          </a:p>
          <a:p>
            <a:pPr lvl="1">
              <a:buFont typeface="Arial"/>
              <a:buChar char="–"/>
              <a:defRPr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less than in Alzheimer’s disease, similar Parkinson’s disease</a:t>
            </a:r>
          </a:p>
          <a:p>
            <a:pPr lvl="1">
              <a:buFont typeface="Arial"/>
              <a:buChar char="–"/>
              <a:defRPr/>
            </a:pPr>
            <a:endParaRPr lang="en-GB" sz="2000" dirty="0"/>
          </a:p>
          <a:p>
            <a:pPr>
              <a:buFont typeface="Arial"/>
              <a:buChar char="•"/>
              <a:defRPr/>
            </a:pPr>
            <a:r>
              <a:rPr lang="en-GB" sz="2400" dirty="0"/>
              <a:t>Overlap with Frontotemporal dementia </a:t>
            </a:r>
          </a:p>
          <a:p>
            <a:pPr lvl="1">
              <a:buFont typeface="Arial"/>
              <a:buChar char="–"/>
              <a:defRPr/>
            </a:pPr>
            <a:r>
              <a:rPr lang="en-GB" sz="2000" dirty="0"/>
              <a:t>Some patients with </a:t>
            </a:r>
            <a:r>
              <a:rPr lang="en-GB" sz="2000" dirty="0" err="1"/>
              <a:t>bvFTD</a:t>
            </a:r>
            <a:r>
              <a:rPr lang="en-GB" sz="2000" dirty="0"/>
              <a:t> develop PSP-like signs</a:t>
            </a:r>
          </a:p>
          <a:p>
            <a:pPr lvl="1">
              <a:buFont typeface="Arial"/>
              <a:buChar char="–"/>
              <a:defRPr/>
            </a:pPr>
            <a:endParaRPr lang="en-GB" sz="2000" dirty="0"/>
          </a:p>
          <a:p>
            <a:pPr lvl="1">
              <a:buFont typeface="Arial"/>
              <a:buChar char="–"/>
              <a:defRPr/>
            </a:pPr>
            <a:r>
              <a:rPr lang="en-GB" sz="2000" dirty="0"/>
              <a:t>Some patients with PSP develop severe disinhibition, loss of empathy, </a:t>
            </a:r>
            <a:r>
              <a:rPr lang="en-GB" sz="2000" dirty="0" err="1"/>
              <a:t>hyperorality</a:t>
            </a:r>
            <a:r>
              <a:rPr lang="en-GB" sz="2000" dirty="0"/>
              <a:t>, apathy and executive dysfunction (cf. </a:t>
            </a:r>
            <a:r>
              <a:rPr lang="en-GB" sz="2000" dirty="0" err="1"/>
              <a:t>bvFTD</a:t>
            </a:r>
            <a:r>
              <a:rPr lang="en-GB" sz="2000" dirty="0"/>
              <a:t>)</a:t>
            </a: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C4E4172-8BA5-A178-8E32-916F6DEE7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03275"/>
          </a:xfrm>
        </p:spPr>
        <p:txBody>
          <a:bodyPr/>
          <a:lstStyle/>
          <a:p>
            <a:r>
              <a:rPr lang="en-GB" altLang="en-US" sz="4000"/>
              <a:t>Quick bedside test = Verbal fluency</a:t>
            </a:r>
          </a:p>
        </p:txBody>
      </p:sp>
      <p:pic>
        <p:nvPicPr>
          <p:cNvPr id="20483" name="Content Placeholder 3" descr="ROCcurvesall_highres.jpg">
            <a:extLst>
              <a:ext uri="{FF2B5EF4-FFF2-40B4-BE49-F238E27FC236}">
                <a16:creationId xmlns:a16="http://schemas.microsoft.com/office/drawing/2014/main" id="{2CA5A09E-CC01-1E3A-7704-722CC5B84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750" y="1077913"/>
            <a:ext cx="4514850" cy="4672012"/>
          </a:xfrm>
        </p:spPr>
      </p:pic>
      <p:sp>
        <p:nvSpPr>
          <p:cNvPr id="20484" name="TextBox 4">
            <a:extLst>
              <a:ext uri="{FF2B5EF4-FFF2-40B4-BE49-F238E27FC236}">
                <a16:creationId xmlns:a16="http://schemas.microsoft.com/office/drawing/2014/main" id="{8AA37953-4506-E7EA-9E6E-42842D001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938" y="2363788"/>
            <a:ext cx="44878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</a:rPr>
              <a:t>Seven P-words/minute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~95% accurate to distinguish PD from PSP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/>
          </a:p>
        </p:txBody>
      </p:sp>
      <p:sp>
        <p:nvSpPr>
          <p:cNvPr id="20485" name="Rectangle 1">
            <a:extLst>
              <a:ext uri="{FF2B5EF4-FFF2-40B4-BE49-F238E27FC236}">
                <a16:creationId xmlns:a16="http://schemas.microsoft.com/office/drawing/2014/main" id="{936C5B66-52E4-8F06-E7D6-0C946F0D6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26" y="6348414"/>
            <a:ext cx="2771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Rittman et all JNNP 2012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63750" y="404814"/>
            <a:ext cx="8280400" cy="5832475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GB" altLang="en-US" b="1" dirty="0"/>
              <a:t>Psychiatric comorbidity: most patients with PSP feel well, and describe themselves as happy </a:t>
            </a:r>
          </a:p>
          <a:p>
            <a:pPr algn="l" eaLnBrk="1" hangingPunct="1"/>
            <a:endParaRPr lang="en-GB" altLang="en-US" sz="2000" b="1" dirty="0"/>
          </a:p>
          <a:p>
            <a:pPr algn="l" eaLnBrk="1" hangingPunct="1"/>
            <a:r>
              <a:rPr lang="en-GB" altLang="en-US" sz="2000" dirty="0"/>
              <a:t>Depression exists, not universal, avoid assumptions</a:t>
            </a:r>
          </a:p>
          <a:p>
            <a:pPr algn="l" eaLnBrk="1" hangingPunct="1"/>
            <a:endParaRPr lang="en-GB" altLang="en-US" sz="2000" dirty="0"/>
          </a:p>
          <a:p>
            <a:pPr algn="l" eaLnBrk="1" hangingPunct="1"/>
            <a:r>
              <a:rPr lang="en-GB" altLang="en-US" sz="2000" dirty="0"/>
              <a:t>symptom overlap (apathy, weight loss, sleep change) </a:t>
            </a:r>
          </a:p>
          <a:p>
            <a:pPr algn="l" eaLnBrk="1" hangingPunct="1"/>
            <a:r>
              <a:rPr lang="en-GB" altLang="en-US" sz="2000" dirty="0"/>
              <a:t>reduced sensitivity to emotion expression </a:t>
            </a:r>
          </a:p>
          <a:p>
            <a:pPr algn="l" eaLnBrk="1" hangingPunct="1"/>
            <a:r>
              <a:rPr lang="en-GB" altLang="en-US" sz="2000" dirty="0"/>
              <a:t>Emotional incontinence without depression</a:t>
            </a:r>
          </a:p>
          <a:p>
            <a:pPr algn="l" eaLnBrk="1" hangingPunct="1"/>
            <a:endParaRPr lang="en-GB" altLang="en-US" sz="2000" dirty="0"/>
          </a:p>
          <a:p>
            <a:pPr algn="l" eaLnBrk="1" hangingPunct="1"/>
            <a:r>
              <a:rPr lang="en-GB" altLang="en-US" sz="2000" dirty="0"/>
              <a:t>And poor agreement on the rates of depression: </a:t>
            </a:r>
          </a:p>
          <a:p>
            <a:pPr algn="l" eaLnBrk="1" hangingPunct="1"/>
            <a:r>
              <a:rPr lang="en-GB" altLang="en-US" sz="2000" dirty="0"/>
              <a:t>	</a:t>
            </a:r>
            <a:r>
              <a:rPr lang="en-GB" altLang="en-US" sz="1800" dirty="0"/>
              <a:t>20 % moderate to severe (Millar et al Movement Disorders 2006)</a:t>
            </a:r>
          </a:p>
          <a:p>
            <a:pPr algn="l" eaLnBrk="1" hangingPunct="1"/>
            <a:r>
              <a:rPr lang="en-GB" altLang="en-US" sz="1800" dirty="0"/>
              <a:t>	vs</a:t>
            </a:r>
          </a:p>
          <a:p>
            <a:pPr algn="l" eaLnBrk="1" hangingPunct="1"/>
            <a:r>
              <a:rPr lang="en-GB" altLang="en-US" sz="1800" dirty="0"/>
              <a:t>	100% moderate depression (</a:t>
            </a:r>
            <a:r>
              <a:rPr lang="en-GB" altLang="en-US" sz="1800" dirty="0" err="1"/>
              <a:t>Herting</a:t>
            </a:r>
            <a:r>
              <a:rPr lang="en-GB" altLang="en-US" sz="1800" dirty="0"/>
              <a:t> et al Movement Disorders 2007)</a:t>
            </a:r>
          </a:p>
          <a:p>
            <a:pPr algn="l" eaLnBrk="1" hangingPunct="1"/>
            <a:endParaRPr lang="en-GB" altLang="en-US" sz="2000" dirty="0"/>
          </a:p>
          <a:p>
            <a:pPr algn="l" eaLnBrk="1" hangingPunct="1"/>
            <a:r>
              <a:rPr lang="en-GB" altLang="en-US" sz="2000" b="1" dirty="0"/>
              <a:t>-&gt; focus on patient</a:t>
            </a:r>
          </a:p>
          <a:p>
            <a:pPr algn="l" eaLnBrk="1" hangingPunct="1"/>
            <a:r>
              <a:rPr lang="en-GB" altLang="en-US" sz="2000" dirty="0"/>
              <a:t> (sad, low, helpless, anxious, crying/unable to cry, suicidal)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PSP variants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/>
              <a:t>Pure gait freezing (pure akinesia gait freezing)</a:t>
            </a:r>
          </a:p>
          <a:p>
            <a:pPr marL="0" indent="0">
              <a:buNone/>
            </a:pPr>
            <a:r>
              <a:rPr lang="en-GB"/>
              <a:t>	</a:t>
            </a:r>
          </a:p>
          <a:p>
            <a:pPr marL="0" indent="0">
              <a:buNone/>
            </a:pPr>
            <a:r>
              <a:rPr lang="en-GB"/>
              <a:t>Other oligosymptomatic PSP prodromes</a:t>
            </a:r>
          </a:p>
          <a:p>
            <a:pPr marL="0" indent="0">
              <a:buNone/>
            </a:pPr>
            <a:r>
              <a:rPr lang="en-GB"/>
              <a:t>	</a:t>
            </a:r>
            <a:r>
              <a:rPr lang="en-GB" sz="2400" i="1"/>
              <a:t>isolated gaze palsy </a:t>
            </a:r>
          </a:p>
          <a:p>
            <a:pPr marL="0" indent="0">
              <a:buNone/>
            </a:pPr>
            <a:r>
              <a:rPr lang="en-GB" sz="2400" i="1"/>
              <a:t>	Adynamic speech, non-fluency</a:t>
            </a:r>
          </a:p>
          <a:p>
            <a:pPr marL="0" indent="0">
              <a:buNone/>
            </a:pPr>
            <a:r>
              <a:rPr lang="en-GB" sz="2400" i="1"/>
              <a:t>	Cognitive prodrome </a:t>
            </a:r>
          </a:p>
          <a:p>
            <a:pPr marL="0" indent="0">
              <a:buNone/>
            </a:pPr>
            <a:r>
              <a:rPr lang="en-GB"/>
              <a:t>PSP-parkinsons (PSP-P): </a:t>
            </a:r>
          </a:p>
          <a:p>
            <a:pPr marL="0" indent="0">
              <a:buNone/>
            </a:pPr>
            <a:r>
              <a:rPr lang="en-GB"/>
              <a:t>	</a:t>
            </a:r>
            <a:r>
              <a:rPr lang="en-GB" sz="2400" i="1"/>
              <a:t>psp pathology but looks like PD</a:t>
            </a:r>
          </a:p>
          <a:p>
            <a:pPr marL="0" indent="0">
              <a:buNone/>
            </a:pPr>
            <a:r>
              <a:rPr lang="en-GB" sz="2400" i="1"/>
              <a:t>	a retrospective diagnosis (post mortem or 	</a:t>
            </a:r>
          </a:p>
          <a:p>
            <a:pPr marL="0" indent="0">
              <a:buNone/>
            </a:pPr>
            <a:r>
              <a:rPr lang="en-GB" sz="2400" i="1"/>
              <a:t>	after the illness becomes PSP-like)</a:t>
            </a:r>
          </a:p>
          <a:p>
            <a:pPr marL="0" indent="0">
              <a:buNone/>
            </a:pPr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A96EF-3614-FEB2-02B1-8A5DFA08C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Midbrain atrophy</a:t>
            </a:r>
          </a:p>
        </p:txBody>
      </p:sp>
      <p:pic>
        <p:nvPicPr>
          <p:cNvPr id="4" name="Picture 4" descr="Animation">
            <a:extLst>
              <a:ext uri="{FF2B5EF4-FFF2-40B4-BE49-F238E27FC236}">
                <a16:creationId xmlns:a16="http://schemas.microsoft.com/office/drawing/2014/main" id="{37B446BE-C338-C064-E4B8-FC143D3DD7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1969" y="1727778"/>
            <a:ext cx="4836677" cy="48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20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63750" y="404814"/>
            <a:ext cx="8280400" cy="5832475"/>
          </a:xfrm>
        </p:spPr>
        <p:txBody>
          <a:bodyPr/>
          <a:lstStyle/>
          <a:p>
            <a:pPr algn="l" eaLnBrk="1" hangingPunct="1"/>
            <a:r>
              <a:rPr lang="en-GB" altLang="en-US" b="1" dirty="0"/>
              <a:t>Current healthcare Imaging to exclude other pathology</a:t>
            </a:r>
          </a:p>
          <a:p>
            <a:pPr algn="l" eaLnBrk="1" hangingPunct="1"/>
            <a:endParaRPr lang="en-GB" altLang="en-US" b="1" dirty="0"/>
          </a:p>
          <a:p>
            <a:pPr algn="l" eaLnBrk="1" hangingPunct="1"/>
            <a:r>
              <a:rPr lang="en-GB" altLang="en-US" dirty="0"/>
              <a:t>Hydrocephalus, NPH</a:t>
            </a:r>
          </a:p>
          <a:p>
            <a:pPr algn="l" eaLnBrk="1" hangingPunct="1"/>
            <a:r>
              <a:rPr lang="en-GB" altLang="en-US" dirty="0"/>
              <a:t>Vascular dementia</a:t>
            </a:r>
          </a:p>
          <a:p>
            <a:pPr algn="l" eaLnBrk="1" hangingPunct="1"/>
            <a:r>
              <a:rPr lang="en-GB" altLang="en-US" dirty="0"/>
              <a:t>Multi-system atrophy</a:t>
            </a:r>
          </a:p>
          <a:p>
            <a:pPr algn="l" eaLnBrk="1" hangingPunct="1"/>
            <a:endParaRPr lang="en-GB" altLang="en-US" dirty="0"/>
          </a:p>
          <a:p>
            <a:pPr algn="l" eaLnBrk="1" hangingPunct="1"/>
            <a:endParaRPr lang="en-GB" altLang="en-US" dirty="0"/>
          </a:p>
          <a:p>
            <a:pPr algn="l" eaLnBrk="1" hangingPunct="1"/>
            <a:r>
              <a:rPr lang="en-GB" altLang="en-US" dirty="0">
                <a:sym typeface="Wingdings" panose="05000000000000000000" pitchFamily="2" charset="2"/>
              </a:rPr>
              <a:t> </a:t>
            </a:r>
            <a:r>
              <a:rPr lang="en-GB" altLang="en-US" dirty="0"/>
              <a:t>Dementia +- slowing, +- parkinsonism, +- oculomotor disorders +- falls…</a:t>
            </a:r>
          </a:p>
          <a:p>
            <a:pPr algn="l" eaLnBrk="1" hangingPunct="1"/>
            <a:endParaRPr lang="en-GB" altLang="en-US" dirty="0"/>
          </a:p>
          <a:p>
            <a:pPr algn="l" eaLnBrk="1" hangingPunct="1"/>
            <a:endParaRPr lang="en-GB" altLang="en-US" dirty="0"/>
          </a:p>
          <a:p>
            <a:pPr algn="l" eaLnBrk="1" hangingPunct="1"/>
            <a:r>
              <a:rPr lang="en-GB" altLang="en-US" dirty="0"/>
              <a:t>.</a:t>
            </a:r>
          </a:p>
          <a:p>
            <a:pPr algn="l" eaLnBrk="1" hangingPunct="1"/>
            <a:endParaRPr lang="en-GB" altLang="en-US" dirty="0"/>
          </a:p>
          <a:p>
            <a:pPr algn="l" eaLnBrk="1" hangingPunct="1"/>
            <a:endParaRPr lang="en-GB" altLang="en-US" dirty="0"/>
          </a:p>
          <a:p>
            <a:pPr algn="l" eaLnBrk="1" hangingPunct="1"/>
            <a:endParaRPr lang="en-GB" altLang="en-US" dirty="0"/>
          </a:p>
          <a:p>
            <a:pPr algn="l" eaLnBrk="1" hangingPunct="1"/>
            <a:endParaRPr lang="en-GB" altLang="en-US" dirty="0"/>
          </a:p>
          <a:p>
            <a:pPr algn="l"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58747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6BDC-E8F0-7B9C-302F-8BA29ED9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 and staging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728A4C-286A-E4AC-E064-A415D94BC6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745077"/>
              </p:ext>
            </p:extLst>
          </p:nvPr>
        </p:nvGraphicFramePr>
        <p:xfrm>
          <a:off x="838200" y="1825625"/>
          <a:ext cx="437803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036">
                  <a:extLst>
                    <a:ext uri="{9D8B030D-6E8A-4147-A177-3AD203B41FA5}">
                      <a16:colId xmlns:a16="http://schemas.microsoft.com/office/drawing/2014/main" val="1285706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Key milestones (</a:t>
                      </a:r>
                      <a:r>
                        <a:rPr lang="en-GB" dirty="0" err="1"/>
                        <a:t>Golbe</a:t>
                      </a:r>
                      <a:r>
                        <a:rPr lang="en-GB" dirty="0"/>
                        <a:t> et al 2020)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634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Swallowing difficulties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042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Severe speech disturbance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Severe gaze palsy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948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Severe postural instability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53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Severe bradykinesia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38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Cognitive impairment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7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871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BF5AAB-9D7B-C9CE-4D40-D373DADCF62C}"/>
              </a:ext>
            </a:extLst>
          </p:cNvPr>
          <p:cNvSpPr txBox="1"/>
          <p:nvPr/>
        </p:nvSpPr>
        <p:spPr>
          <a:xfrm>
            <a:off x="6096000" y="1825625"/>
            <a:ext cx="4987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PSP rating scale is a good predictor of time to reach these milestones</a:t>
            </a:r>
          </a:p>
          <a:p>
            <a:endParaRPr lang="en-GB" sz="2400" dirty="0"/>
          </a:p>
          <a:p>
            <a:r>
              <a:rPr lang="en-GB" sz="2400" dirty="0"/>
              <a:t>Staging tools exist (e.g. </a:t>
            </a:r>
            <a:r>
              <a:rPr lang="en-GB" sz="2400" dirty="0" err="1"/>
              <a:t>Golbe</a:t>
            </a:r>
            <a:r>
              <a:rPr lang="en-GB" sz="2400" dirty="0"/>
              <a:t> et al 2020) but are not commonly used in clinical practice</a:t>
            </a:r>
          </a:p>
        </p:txBody>
      </p:sp>
    </p:spTree>
    <p:extLst>
      <p:ext uri="{BB962C8B-B14F-4D97-AF65-F5344CB8AC3E}">
        <p14:creationId xmlns:p14="http://schemas.microsoft.com/office/powerpoint/2010/main" val="278240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63750" y="404814"/>
            <a:ext cx="8280400" cy="5832475"/>
          </a:xfrm>
        </p:spPr>
        <p:txBody>
          <a:bodyPr/>
          <a:lstStyle/>
          <a:p>
            <a:pPr eaLnBrk="1" hangingPunct="1"/>
            <a:r>
              <a:rPr lang="en-GB" altLang="en-US" sz="2800" b="1" dirty="0"/>
              <a:t>Why PSP and CBS?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dirty="0"/>
              <a:t>Prevalence &gt;5 per 100,000 (</a:t>
            </a:r>
            <a:r>
              <a:rPr lang="en-GB" altLang="en-US" dirty="0" err="1"/>
              <a:t>cf</a:t>
            </a:r>
            <a:r>
              <a:rPr lang="en-GB" altLang="en-US" dirty="0"/>
              <a:t> MND)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Very low awareness &amp; Commonly misdiagnosed</a:t>
            </a:r>
          </a:p>
          <a:p>
            <a:pPr eaLnBrk="1" hangingPunct="1"/>
            <a:r>
              <a:rPr lang="en-GB" altLang="en-US" dirty="0"/>
              <a:t>	</a:t>
            </a:r>
          </a:p>
          <a:p>
            <a:pPr eaLnBrk="1" hangingPunct="1"/>
            <a:r>
              <a:rPr lang="en-GB" altLang="en-US" dirty="0"/>
              <a:t>Very disabling, poor prognosis (median survival 5-6 years)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Cognitive dysfunction has a large impact on quality of life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sz="2800" b="1" dirty="0"/>
              <a:t>Worth treating proactively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D78E7EB-9578-7D97-279B-F55119C8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Survival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B6BEC6-E773-77F3-2A4F-7005541AB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39851"/>
            <a:ext cx="8229600" cy="4525963"/>
          </a:xfrm>
        </p:spPr>
        <p:txBody>
          <a:bodyPr/>
          <a:lstStyle/>
          <a:p>
            <a:pPr marL="0" lvl="1" indent="0" algn="ctr">
              <a:buNone/>
              <a:defRPr/>
            </a:pPr>
            <a:r>
              <a:rPr lang="en-GB" dirty="0"/>
              <a:t>From onset to median death 5-7 years </a:t>
            </a:r>
          </a:p>
          <a:p>
            <a:pPr marL="0" indent="0" algn="ctr">
              <a:buNone/>
              <a:defRPr/>
            </a:pPr>
            <a:r>
              <a:rPr lang="en-GB" sz="2400" dirty="0"/>
              <a:t>From onset to diagnosis ~3 years</a:t>
            </a:r>
          </a:p>
          <a:p>
            <a:pPr lvl="1" algn="ctr">
              <a:defRPr/>
            </a:pPr>
            <a:endParaRPr lang="en-GB" dirty="0"/>
          </a:p>
        </p:txBody>
      </p:sp>
      <p:grpSp>
        <p:nvGrpSpPr>
          <p:cNvPr id="17412" name="Group 12">
            <a:extLst>
              <a:ext uri="{FF2B5EF4-FFF2-40B4-BE49-F238E27FC236}">
                <a16:creationId xmlns:a16="http://schemas.microsoft.com/office/drawing/2014/main" id="{BF5E7E21-9BA4-CC24-3D72-A0C07AC7280E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2476501"/>
            <a:ext cx="4071938" cy="3438525"/>
            <a:chOff x="668494" y="3310127"/>
            <a:chExt cx="4072743" cy="3438669"/>
          </a:xfrm>
        </p:grpSpPr>
        <p:pic>
          <p:nvPicPr>
            <p:cNvPr id="17415" name="Picture 5">
              <a:extLst>
                <a:ext uri="{FF2B5EF4-FFF2-40B4-BE49-F238E27FC236}">
                  <a16:creationId xmlns:a16="http://schemas.microsoft.com/office/drawing/2014/main" id="{3B4F60AA-92D7-CD3B-E8D6-8C13C1687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931" y="3310127"/>
              <a:ext cx="3602773" cy="327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6">
              <a:extLst>
                <a:ext uri="{FF2B5EF4-FFF2-40B4-BE49-F238E27FC236}">
                  <a16:creationId xmlns:a16="http://schemas.microsoft.com/office/drawing/2014/main" id="{B0C3BEE9-5EA1-7AF2-2F25-8E4B436C9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720" y="5020056"/>
              <a:ext cx="1362456" cy="129844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7" name="Rectangle 7">
              <a:extLst>
                <a:ext uri="{FF2B5EF4-FFF2-40B4-BE49-F238E27FC236}">
                  <a16:creationId xmlns:a16="http://schemas.microsoft.com/office/drawing/2014/main" id="{71AE3B0D-48D8-F4F7-8B2A-FBF63785D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720" y="5020056"/>
              <a:ext cx="932688" cy="129844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8" name="TextBox 8">
              <a:extLst>
                <a:ext uri="{FF2B5EF4-FFF2-40B4-BE49-F238E27FC236}">
                  <a16:creationId xmlns:a16="http://schemas.microsoft.com/office/drawing/2014/main" id="{D5DA0EEE-90DF-5AA3-BFBA-24C017A0E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329215" y="4737605"/>
              <a:ext cx="236475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/>
                <a:t>Cumultaive survival</a:t>
              </a:r>
            </a:p>
          </p:txBody>
        </p:sp>
        <p:sp>
          <p:nvSpPr>
            <p:cNvPr id="17419" name="TextBox 9">
              <a:extLst>
                <a:ext uri="{FF2B5EF4-FFF2-40B4-BE49-F238E27FC236}">
                  <a16:creationId xmlns:a16="http://schemas.microsoft.com/office/drawing/2014/main" id="{6FDC51E4-C400-3DA9-2404-C5F07886B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797" y="6379464"/>
              <a:ext cx="348044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/>
                <a:t>0          5          10         15 years</a:t>
              </a:r>
            </a:p>
          </p:txBody>
        </p:sp>
      </p:grpSp>
      <p:sp>
        <p:nvSpPr>
          <p:cNvPr id="17413" name="TextBox 10">
            <a:extLst>
              <a:ext uri="{FF2B5EF4-FFF2-40B4-BE49-F238E27FC236}">
                <a16:creationId xmlns:a16="http://schemas.microsoft.com/office/drawing/2014/main" id="{57195EFD-1B89-F2A5-AF06-28E7D2C3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8" y="6276975"/>
            <a:ext cx="442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GB" altLang="en-US" sz="1600" b="0"/>
              <a:t>Dell’Aquila et al 2013</a:t>
            </a:r>
          </a:p>
          <a:p>
            <a:pPr algn="r"/>
            <a:r>
              <a:rPr lang="en-GB" altLang="en-US" sz="1600" b="0"/>
              <a:t>But all major US and European studies similar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B678D0-3155-96A2-8421-F7807E68A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9" y="2906713"/>
            <a:ext cx="4562475" cy="2559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34EE19-0F71-F85C-5BC0-17465FD5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Corticobasal syndrome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5058C0-2B05-3DF1-5E11-DB36398DF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60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084CFC5-4FED-820F-4630-69D647F46C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54200" y="404814"/>
            <a:ext cx="8604250" cy="5832475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Corticobasal syndrome (=clinical disorder) </a:t>
            </a:r>
          </a:p>
          <a:p>
            <a:pPr eaLnBrk="1" hangingPunct="1"/>
            <a:r>
              <a:rPr lang="en-GB" altLang="en-US" sz="2800" dirty="0"/>
              <a:t>&amp; Corticobasal degeneration (=neuropathology)</a:t>
            </a:r>
          </a:p>
          <a:p>
            <a:pPr algn="l" eaLnBrk="1" hangingPunct="1"/>
            <a:endParaRPr lang="en-GB" altLang="en-US" sz="2000" dirty="0"/>
          </a:p>
          <a:p>
            <a:pPr algn="l" eaLnBrk="1" hangingPunct="1"/>
            <a:endParaRPr lang="en-GB" altLang="en-US" sz="2000" dirty="0"/>
          </a:p>
          <a:p>
            <a:pPr algn="l" eaLnBrk="1" hangingPunct="1"/>
            <a:r>
              <a:rPr lang="en-GB" altLang="en-US" b="1" dirty="0"/>
              <a:t>“Classical CBS”:</a:t>
            </a:r>
          </a:p>
          <a:p>
            <a:pPr algn="l" eaLnBrk="1" hangingPunct="1"/>
            <a:r>
              <a:rPr lang="en-GB" altLang="en-US" sz="1800" dirty="0"/>
              <a:t>	1. Progressive and </a:t>
            </a:r>
            <a:r>
              <a:rPr lang="en-GB" altLang="en-US" sz="1800" b="1" dirty="0"/>
              <a:t>Asymmetric</a:t>
            </a:r>
            <a:r>
              <a:rPr lang="en-GB" altLang="en-US" sz="1800" dirty="0"/>
              <a:t> </a:t>
            </a:r>
          </a:p>
          <a:p>
            <a:pPr algn="l" eaLnBrk="1" hangingPunct="1"/>
            <a:r>
              <a:rPr lang="en-GB" altLang="en-US" sz="1800" dirty="0"/>
              <a:t>	2. higher cortical functions – </a:t>
            </a:r>
            <a:r>
              <a:rPr lang="en-GB" altLang="en-US" sz="1800" b="1" dirty="0"/>
              <a:t>apraxia, cortical sensory loss, alien limb</a:t>
            </a:r>
          </a:p>
          <a:p>
            <a:pPr algn="l" eaLnBrk="1" hangingPunct="1"/>
            <a:r>
              <a:rPr lang="en-GB" altLang="en-US" sz="1800" dirty="0"/>
              <a:t>		also non-fluent aphasia, loss of grammar, visuospatial deficits</a:t>
            </a:r>
          </a:p>
          <a:p>
            <a:pPr algn="l" eaLnBrk="1" hangingPunct="1"/>
            <a:r>
              <a:rPr lang="en-GB" altLang="en-US" sz="1800" dirty="0"/>
              <a:t>	3. Movement disorder – </a:t>
            </a:r>
            <a:r>
              <a:rPr lang="en-GB" altLang="en-US" sz="1800" b="1" dirty="0"/>
              <a:t>dystonia</a:t>
            </a:r>
            <a:r>
              <a:rPr lang="en-GB" altLang="en-US" sz="1800" dirty="0"/>
              <a:t>, focal </a:t>
            </a:r>
            <a:r>
              <a:rPr lang="en-GB" altLang="en-US" sz="1800" b="1" dirty="0"/>
              <a:t>myoclonus</a:t>
            </a:r>
            <a:r>
              <a:rPr lang="en-GB" altLang="en-US" sz="1800" dirty="0"/>
              <a:t>, akinetic-rigidity 			+/- mirror movements</a:t>
            </a:r>
          </a:p>
          <a:p>
            <a:pPr algn="l" eaLnBrk="1" hangingPunct="1"/>
            <a:endParaRPr lang="en-GB" altLang="en-US" sz="1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8A07A93-73A9-1239-CCCA-2B0638C96B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63750" y="377826"/>
            <a:ext cx="8280400" cy="5832475"/>
          </a:xfrm>
        </p:spPr>
        <p:txBody>
          <a:bodyPr/>
          <a:lstStyle/>
          <a:p>
            <a:pPr marL="719138" indent="-719138">
              <a:defRPr/>
            </a:pPr>
            <a:r>
              <a:rPr lang="en-GB" altLang="en-US" dirty="0"/>
              <a:t>CBS vs CBD</a:t>
            </a:r>
          </a:p>
          <a:p>
            <a:pPr marL="719138" indent="-719138">
              <a:defRPr/>
            </a:pPr>
            <a:r>
              <a:rPr lang="en-GB" altLang="en-US" sz="1800" dirty="0"/>
              <a:t>Syndrome vs pathology </a:t>
            </a:r>
          </a:p>
          <a:p>
            <a:pPr algn="l" eaLnBrk="1" hangingPunct="1">
              <a:defRPr/>
            </a:pPr>
            <a:endParaRPr lang="en-GB" altLang="en-US" sz="2000" dirty="0"/>
          </a:p>
          <a:p>
            <a:pPr marL="719138" indent="-719138" algn="l">
              <a:defRPr/>
            </a:pPr>
            <a:endParaRPr lang="en-GB" altLang="en-US" sz="2000" dirty="0"/>
          </a:p>
          <a:p>
            <a:pPr marL="719138" indent="-719138" algn="l">
              <a:defRPr/>
            </a:pPr>
            <a:endParaRPr lang="en-GB" altLang="en-US" sz="2000" dirty="0"/>
          </a:p>
          <a:p>
            <a:pPr marL="719138" indent="-719138" algn="l">
              <a:defRPr/>
            </a:pPr>
            <a:endParaRPr lang="en-GB" altLang="en-US" sz="2000" dirty="0"/>
          </a:p>
          <a:p>
            <a:pPr marL="719138" indent="-719138" algn="l">
              <a:defRPr/>
            </a:pPr>
            <a:endParaRPr lang="en-GB" altLang="en-US" sz="2000" dirty="0"/>
          </a:p>
          <a:p>
            <a:pPr marL="719138" indent="-719138" algn="l">
              <a:defRPr/>
            </a:pPr>
            <a:endParaRPr lang="en-GB" altLang="en-US" sz="2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82839B-791B-BCC6-6964-8C35632C96FA}"/>
              </a:ext>
            </a:extLst>
          </p:cNvPr>
          <p:cNvSpPr/>
          <p:nvPr/>
        </p:nvSpPr>
        <p:spPr bwMode="auto">
          <a:xfrm>
            <a:off x="4033839" y="1885951"/>
            <a:ext cx="3190875" cy="24415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GB" dirty="0">
                <a:latin typeface="Arial" charset="0"/>
                <a:cs typeface="Arial" charset="0"/>
              </a:rPr>
              <a:t>CBD</a:t>
            </a:r>
          </a:p>
        </p:txBody>
      </p:sp>
      <p:sp>
        <p:nvSpPr>
          <p:cNvPr id="29700" name="Oval 4">
            <a:extLst>
              <a:ext uri="{FF2B5EF4-FFF2-40B4-BE49-F238E27FC236}">
                <a16:creationId xmlns:a16="http://schemas.microsoft.com/office/drawing/2014/main" id="{9A0F6CFA-48EA-DF87-E1D1-DBEB19CFB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26" y="1885951"/>
            <a:ext cx="3190875" cy="2441575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/>
              <a:t>CBS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C30A5-E3FB-5DD3-B445-62287FB8B5D0}"/>
              </a:ext>
            </a:extLst>
          </p:cNvPr>
          <p:cNvSpPr txBox="1"/>
          <p:nvPr/>
        </p:nvSpPr>
        <p:spPr>
          <a:xfrm>
            <a:off x="8684128" y="1885951"/>
            <a:ext cx="1340432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altLang="en-US" dirty="0"/>
              <a:t>useless arm </a:t>
            </a:r>
          </a:p>
          <a:p>
            <a:pPr algn="ctr" eaLnBrk="1" hangingPunct="1">
              <a:defRPr/>
            </a:pPr>
            <a:endParaRPr lang="en-GB" altLang="en-US" dirty="0"/>
          </a:p>
          <a:p>
            <a:pPr marL="719138" indent="-719138" algn="ctr">
              <a:defRPr/>
            </a:pPr>
            <a:r>
              <a:rPr lang="en-GB" altLang="en-US" dirty="0"/>
              <a:t>Rigidity</a:t>
            </a:r>
          </a:p>
          <a:p>
            <a:pPr marL="719138" indent="-719138" algn="ctr">
              <a:defRPr/>
            </a:pPr>
            <a:r>
              <a:rPr lang="en-GB" altLang="en-US" dirty="0"/>
              <a:t>Dystonia</a:t>
            </a:r>
          </a:p>
          <a:p>
            <a:pPr marL="719138" indent="-719138" algn="ctr">
              <a:defRPr/>
            </a:pPr>
            <a:r>
              <a:rPr lang="en-GB" altLang="en-US" dirty="0"/>
              <a:t>Akinesia</a:t>
            </a:r>
          </a:p>
          <a:p>
            <a:pPr marL="719138" indent="-719138" algn="ctr">
              <a:defRPr/>
            </a:pPr>
            <a:r>
              <a:rPr lang="en-GB" altLang="en-US" dirty="0"/>
              <a:t>apraxia </a:t>
            </a:r>
          </a:p>
          <a:p>
            <a:pPr marL="719138" indent="-719138" algn="ctr">
              <a:defRPr/>
            </a:pPr>
            <a:r>
              <a:rPr lang="en-GB" altLang="en-US" dirty="0"/>
              <a:t>alien limb</a:t>
            </a:r>
          </a:p>
          <a:p>
            <a:pPr marL="719138" indent="-719138" algn="ctr">
              <a:defRPr/>
            </a:pPr>
            <a:r>
              <a:rPr lang="en-GB" altLang="en-US" dirty="0"/>
              <a:t>myoclonus) 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62ACEC-D89B-297E-B1CA-824E7DCE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1651001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600" b="0"/>
              <a:t>progressive non-fluent aphasia </a:t>
            </a:r>
          </a:p>
          <a:p>
            <a:r>
              <a:rPr lang="en-GB" altLang="en-US" sz="1600" b="0"/>
              <a:t>PNFA/nfvPPA-like </a:t>
            </a:r>
          </a:p>
          <a:p>
            <a:r>
              <a:rPr lang="en-GB" altLang="en-US" sz="1600" b="0"/>
              <a:t>later motor deficits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110ED-B50D-4D75-0B07-74CE7A3FE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664" y="3683001"/>
            <a:ext cx="29305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9138" indent="-71913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‘AD-like’ syndrome</a:t>
            </a:r>
          </a:p>
          <a:p>
            <a:pPr eaLnBrk="1" hangingPunct="1"/>
            <a:r>
              <a:rPr lang="en-GB" altLang="en-US" b="0"/>
              <a:t>memory impairment </a:t>
            </a:r>
          </a:p>
          <a:p>
            <a:pPr eaLnBrk="1" hangingPunct="1"/>
            <a:r>
              <a:rPr lang="en-GB" altLang="en-US" b="0"/>
              <a:t>visuospatial dysfunction</a:t>
            </a:r>
          </a:p>
          <a:p>
            <a:pPr eaLnBrk="1" hangingPunct="1"/>
            <a:r>
              <a:rPr lang="en-GB" altLang="en-US" b="0"/>
              <a:t>Disorientation</a:t>
            </a:r>
          </a:p>
          <a:p>
            <a:pPr eaLnBrk="1" hangingPunct="1"/>
            <a:endParaRPr lang="en-GB" altLang="en-US" b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F3FE51-3EC1-0793-26FD-2CEA08E46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4" y="5160963"/>
            <a:ext cx="5157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9138" indent="-71913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b="0"/>
          </a:p>
          <a:p>
            <a:pPr eaLnBrk="1" hangingPunct="1"/>
            <a:r>
              <a:rPr lang="en-GB" altLang="en-US" b="0"/>
              <a:t>PSP-like syndrome         PSP-like pathology </a:t>
            </a:r>
          </a:p>
        </p:txBody>
      </p:sp>
      <p:cxnSp>
        <p:nvCxnSpPr>
          <p:cNvPr id="29705" name="Straight Arrow Connector 9">
            <a:extLst>
              <a:ext uri="{FF2B5EF4-FFF2-40B4-BE49-F238E27FC236}">
                <a16:creationId xmlns:a16="http://schemas.microsoft.com/office/drawing/2014/main" id="{D0A4CCB4-B909-A22C-C586-CF861555A8D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88300" y="2065339"/>
            <a:ext cx="552450" cy="193675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1C4C87-B770-0BF9-DA29-0278859FD8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10213" y="4545013"/>
            <a:ext cx="23812" cy="81915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2A42F6-73E9-6EA1-B176-4985F58417D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856414" y="4545013"/>
            <a:ext cx="34925" cy="81915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54178D-1785-68C0-9FCF-0C01370334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35375" y="2433639"/>
            <a:ext cx="393700" cy="96837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F23D65-E27A-D181-FE4F-B1583D5AC14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76651" y="3540126"/>
            <a:ext cx="398463" cy="93663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F0BF58B-7422-25EC-ADFD-696EBC4642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63750" y="404814"/>
            <a:ext cx="8280400" cy="5832475"/>
          </a:xfrm>
        </p:spPr>
        <p:txBody>
          <a:bodyPr/>
          <a:lstStyle/>
          <a:p>
            <a:pPr algn="l" eaLnBrk="1" hangingPunct="1"/>
            <a:r>
              <a:rPr lang="en-GB" altLang="en-US" sz="3600"/>
              <a:t>Alien limb</a:t>
            </a:r>
          </a:p>
          <a:p>
            <a:pPr algn="l" eaLnBrk="1" hangingPunct="1"/>
            <a:endParaRPr lang="en-GB" altLang="en-US" sz="1600"/>
          </a:p>
          <a:p>
            <a:pPr algn="l" eaLnBrk="1" hangingPunct="1"/>
            <a:r>
              <a:rPr lang="en-GB" altLang="en-US" sz="1600"/>
              <a:t>Levitation</a:t>
            </a:r>
          </a:p>
          <a:p>
            <a:pPr algn="l" eaLnBrk="1" hangingPunct="1"/>
            <a:r>
              <a:rPr lang="en-GB" altLang="en-US" sz="1600"/>
              <a:t>Face touching</a:t>
            </a:r>
          </a:p>
          <a:p>
            <a:pPr algn="l" eaLnBrk="1" hangingPunct="1"/>
            <a:r>
              <a:rPr lang="en-GB" altLang="en-US" sz="1600"/>
              <a:t>Interference</a:t>
            </a:r>
          </a:p>
          <a:p>
            <a:pPr algn="l" eaLnBrk="1" hangingPunct="1"/>
            <a:r>
              <a:rPr lang="en-GB" altLang="en-US" sz="1600"/>
              <a:t>Complex tasks</a:t>
            </a:r>
          </a:p>
          <a:p>
            <a:pPr algn="l" eaLnBrk="1" hangingPunct="1"/>
            <a:r>
              <a:rPr lang="en-GB" altLang="en-US" sz="1600"/>
              <a:t>Not delusions of control </a:t>
            </a:r>
          </a:p>
          <a:p>
            <a:pPr algn="l" eaLnBrk="1" hangingPunct="1"/>
            <a:endParaRPr lang="en-GB" altLang="en-US" sz="1600"/>
          </a:p>
          <a:p>
            <a:pPr algn="l" eaLnBrk="1" hangingPunct="1"/>
            <a:endParaRPr lang="en-GB" altLang="en-US" sz="1600"/>
          </a:p>
          <a:p>
            <a:pPr algn="l" eaLnBrk="1" hangingPunct="1"/>
            <a:endParaRPr lang="en-GB" altLang="en-US" sz="1600"/>
          </a:p>
          <a:p>
            <a:pPr algn="l" eaLnBrk="1" hangingPunct="1"/>
            <a:endParaRPr lang="en-GB" altLang="en-US" sz="1600"/>
          </a:p>
          <a:p>
            <a:pPr algn="l" eaLnBrk="1" hangingPunct="1"/>
            <a:endParaRPr lang="en-GB" altLang="en-US" sz="1600"/>
          </a:p>
          <a:p>
            <a:pPr algn="l" eaLnBrk="1" hangingPunct="1"/>
            <a:endParaRPr lang="en-GB" altLang="en-US" sz="1600"/>
          </a:p>
          <a:p>
            <a:pPr algn="l" eaLnBrk="1" hangingPunct="1"/>
            <a:endParaRPr lang="en-GB" altLang="en-US" sz="1600"/>
          </a:p>
          <a:p>
            <a:pPr algn="l" eaLnBrk="1" hangingPunct="1"/>
            <a:endParaRPr lang="en-GB" altLang="en-US" sz="1600"/>
          </a:p>
        </p:txBody>
      </p:sp>
      <p:pic>
        <p:nvPicPr>
          <p:cNvPr id="25605" name="Picture 6" descr="Click to view image details">
            <a:hlinkClick r:id="rId2"/>
            <a:extLst>
              <a:ext uri="{FF2B5EF4-FFF2-40B4-BE49-F238E27FC236}">
                <a16:creationId xmlns:a16="http://schemas.microsoft.com/office/drawing/2014/main" id="{5D25E7E3-4FFC-F82F-A1ED-438789B28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1" y="1"/>
            <a:ext cx="22780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The Hand">
            <a:hlinkClick r:id="rId4"/>
            <a:extLst>
              <a:ext uri="{FF2B5EF4-FFF2-40B4-BE49-F238E27FC236}">
                <a16:creationId xmlns:a16="http://schemas.microsoft.com/office/drawing/2014/main" id="{03AF34A3-19AB-1762-FD58-07E7B7DB3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1"/>
            <a:ext cx="12065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200px-Madloveposter">
            <a:hlinkClick r:id="rId6" tooltip="Madloveposter.jpg"/>
            <a:extLst>
              <a:ext uri="{FF2B5EF4-FFF2-40B4-BE49-F238E27FC236}">
                <a16:creationId xmlns:a16="http://schemas.microsoft.com/office/drawing/2014/main" id="{6A6940B5-A0FC-6539-2A16-5400B41D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6" y="1"/>
            <a:ext cx="134302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12">
            <a:extLst>
              <a:ext uri="{FF2B5EF4-FFF2-40B4-BE49-F238E27FC236}">
                <a16:creationId xmlns:a16="http://schemas.microsoft.com/office/drawing/2014/main" id="{AEC513B9-170C-ED1D-096A-B0F3CBA15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88" y="6183314"/>
            <a:ext cx="1270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Dog food and coins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218208C-911D-A031-5F93-7744C2C37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6" y="3189288"/>
            <a:ext cx="5307013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F087457-1199-CFE7-4361-BF1DBC5AC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4"/>
          <a:stretch>
            <a:fillRect/>
          </a:stretch>
        </p:blipFill>
        <p:spPr bwMode="auto">
          <a:xfrm>
            <a:off x="5495926" y="3897314"/>
            <a:ext cx="445611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A9C4C8A-A565-4AD4-CD94-09B172D300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63750" y="404814"/>
            <a:ext cx="8280400" cy="5832475"/>
          </a:xfrm>
        </p:spPr>
        <p:txBody>
          <a:bodyPr/>
          <a:lstStyle/>
          <a:p>
            <a:pPr algn="l" eaLnBrk="1" hangingPunct="1"/>
            <a:r>
              <a:rPr lang="en-GB" altLang="en-US" sz="2800" b="1" dirty="0"/>
              <a:t>Neuroimaging in Corticobasal Syndrome </a:t>
            </a:r>
          </a:p>
          <a:p>
            <a:pPr algn="l" eaLnBrk="1" hangingPunct="1"/>
            <a:endParaRPr lang="en-GB" altLang="en-US" sz="1600" b="1" dirty="0"/>
          </a:p>
          <a:p>
            <a:pPr algn="l" eaLnBrk="1" hangingPunct="1"/>
            <a:r>
              <a:rPr lang="en-GB" altLang="en-US" sz="1600" b="1" dirty="0"/>
              <a:t>MRI: NHS: Global atrophy (mild) and lateralised parietal atrophy (common)</a:t>
            </a:r>
          </a:p>
          <a:p>
            <a:pPr algn="l" eaLnBrk="1" hangingPunct="1"/>
            <a:r>
              <a:rPr lang="en-GB" altLang="en-US" sz="1600" b="1" dirty="0"/>
              <a:t>SPECT: asymmetric parietal hypometabolism (+occipital, +frontal, +temporal) </a:t>
            </a:r>
          </a:p>
          <a:p>
            <a:pPr algn="l" eaLnBrk="1" hangingPunct="1"/>
            <a:endParaRPr lang="en-GB" altLang="en-US" sz="1600" dirty="0"/>
          </a:p>
          <a:p>
            <a:pPr algn="l" eaLnBrk="1" hangingPunct="1"/>
            <a:endParaRPr lang="en-GB" altLang="en-US" sz="1600" dirty="0"/>
          </a:p>
          <a:p>
            <a:pPr algn="l" eaLnBrk="1" hangingPunct="1"/>
            <a:endParaRPr lang="en-GB" altLang="en-US" sz="1600" dirty="0"/>
          </a:p>
          <a:p>
            <a:pPr algn="l" eaLnBrk="1" hangingPunct="1"/>
            <a:endParaRPr lang="en-GB" altLang="en-US" sz="1600" dirty="0"/>
          </a:p>
          <a:p>
            <a:pPr algn="l" eaLnBrk="1" hangingPunct="1"/>
            <a:endParaRPr lang="en-GB" altLang="en-US" sz="1600" dirty="0">
              <a:solidFill>
                <a:srgbClr val="FFFF00"/>
              </a:solidFill>
            </a:endParaRP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AB4E0B4A-BF91-3419-6F0B-ECC8EFFD1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2454275"/>
            <a:ext cx="2824163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>
            <a:extLst>
              <a:ext uri="{FF2B5EF4-FFF2-40B4-BE49-F238E27FC236}">
                <a16:creationId xmlns:a16="http://schemas.microsoft.com/office/drawing/2014/main" id="{73CA1846-45F5-0F49-2AC3-2456B321C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2513013"/>
            <a:ext cx="3167062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>
            <a:extLst>
              <a:ext uri="{FF2B5EF4-FFF2-40B4-BE49-F238E27FC236}">
                <a16:creationId xmlns:a16="http://schemas.microsoft.com/office/drawing/2014/main" id="{8F43BAC3-1F6F-8471-6B1D-7759B32B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2478089"/>
            <a:ext cx="3090862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Down Arrow 1">
            <a:extLst>
              <a:ext uri="{FF2B5EF4-FFF2-40B4-BE49-F238E27FC236}">
                <a16:creationId xmlns:a16="http://schemas.microsoft.com/office/drawing/2014/main" id="{900D9267-2905-E5A9-356F-16CF1077BD4C}"/>
              </a:ext>
            </a:extLst>
          </p:cNvPr>
          <p:cNvSpPr>
            <a:spLocks noChangeArrowheads="1"/>
          </p:cNvSpPr>
          <p:nvPr/>
        </p:nvSpPr>
        <p:spPr bwMode="auto">
          <a:xfrm rot="1437436">
            <a:off x="6804026" y="2224089"/>
            <a:ext cx="557213" cy="814387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9" name="Down Arrow 6">
            <a:extLst>
              <a:ext uri="{FF2B5EF4-FFF2-40B4-BE49-F238E27FC236}">
                <a16:creationId xmlns:a16="http://schemas.microsoft.com/office/drawing/2014/main" id="{3F086D57-71DF-9D30-6C27-C178A07E17C4}"/>
              </a:ext>
            </a:extLst>
          </p:cNvPr>
          <p:cNvSpPr>
            <a:spLocks noChangeArrowheads="1"/>
          </p:cNvSpPr>
          <p:nvPr/>
        </p:nvSpPr>
        <p:spPr bwMode="auto">
          <a:xfrm rot="1437436" flipV="1">
            <a:off x="7486651" y="5227639"/>
            <a:ext cx="557213" cy="928687"/>
          </a:xfrm>
          <a:prstGeom prst="downArrow">
            <a:avLst>
              <a:gd name="adj1" fmla="val 50000"/>
              <a:gd name="adj2" fmla="val 5006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0" name="Down Arrow 7">
            <a:extLst>
              <a:ext uri="{FF2B5EF4-FFF2-40B4-BE49-F238E27FC236}">
                <a16:creationId xmlns:a16="http://schemas.microsoft.com/office/drawing/2014/main" id="{39E99F71-1B80-874B-902C-EE2D3D2168AF}"/>
              </a:ext>
            </a:extLst>
          </p:cNvPr>
          <p:cNvSpPr>
            <a:spLocks noChangeArrowheads="1"/>
          </p:cNvSpPr>
          <p:nvPr/>
        </p:nvSpPr>
        <p:spPr bwMode="auto">
          <a:xfrm rot="1437436" flipV="1">
            <a:off x="1716089" y="4565650"/>
            <a:ext cx="555625" cy="927100"/>
          </a:xfrm>
          <a:prstGeom prst="downArrow">
            <a:avLst>
              <a:gd name="adj1" fmla="val 50000"/>
              <a:gd name="adj2" fmla="val 50119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97EF-8F56-60DD-1899-1C829A35C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31151-62A8-7181-6473-092B38A9A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May consider lumbar puncture to confirm/ support diagnosis of Alzheimer’s Disease as cause of CBS</a:t>
            </a:r>
          </a:p>
          <a:p>
            <a:endParaRPr lang="en-GB" dirty="0"/>
          </a:p>
          <a:p>
            <a:r>
              <a:rPr lang="en-GB" dirty="0"/>
              <a:t>New blood tests coming for Alzheimer’s disease</a:t>
            </a:r>
          </a:p>
        </p:txBody>
      </p:sp>
    </p:spTree>
    <p:extLst>
      <p:ext uri="{BB962C8B-B14F-4D97-AF65-F5344CB8AC3E}">
        <p14:creationId xmlns:p14="http://schemas.microsoft.com/office/powerpoint/2010/main" val="1967179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971AF7-F5EA-F4BF-E4EC-293CCDBA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of PSP/CBS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6458A-8E0F-9B56-BBBA-5A3991F82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82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Autonomy and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patients retain mental capacity</a:t>
            </a:r>
          </a:p>
          <a:p>
            <a:endParaRPr lang="en-GB" dirty="0"/>
          </a:p>
          <a:p>
            <a:r>
              <a:rPr lang="en-GB" dirty="0"/>
              <a:t>Communication is slow and difficult </a:t>
            </a:r>
          </a:p>
          <a:p>
            <a:pPr lvl="1"/>
            <a:r>
              <a:rPr lang="en-GB" dirty="0"/>
              <a:t>But that’s our problem, not the patients </a:t>
            </a:r>
          </a:p>
          <a:p>
            <a:pPr lvl="1"/>
            <a:endParaRPr lang="en-GB" dirty="0"/>
          </a:p>
          <a:p>
            <a:r>
              <a:rPr lang="en-GB" dirty="0"/>
              <a:t>For many patients, the biggest problem is being ignored: multifactorial </a:t>
            </a:r>
          </a:p>
          <a:p>
            <a:endParaRPr lang="en-GB" dirty="0"/>
          </a:p>
          <a:p>
            <a:r>
              <a:rPr lang="en-GB" dirty="0"/>
              <a:t>“To whom it may concern…” letters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402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63750" y="404814"/>
            <a:ext cx="8280400" cy="5832475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</a:pPr>
            <a:r>
              <a:rPr lang="en-GB" altLang="en-US" sz="2800" b="1" dirty="0"/>
              <a:t>Symptomatic Treatments 1 - Motor</a:t>
            </a:r>
          </a:p>
          <a:p>
            <a:pPr marL="342900" indent="-342900" algn="l">
              <a:lnSpc>
                <a:spcPct val="80000"/>
              </a:lnSpc>
            </a:pPr>
            <a:endParaRPr lang="en-GB" altLang="en-US" b="1" u="sng" dirty="0"/>
          </a:p>
          <a:p>
            <a:pPr algn="l" eaLnBrk="1" hangingPunct="1">
              <a:lnSpc>
                <a:spcPct val="80000"/>
              </a:lnSpc>
            </a:pPr>
            <a:r>
              <a:rPr lang="en-GB" altLang="en-US" dirty="0"/>
              <a:t>Akinetic-rigidity: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GB" altLang="en-US" dirty="0" err="1"/>
              <a:t>Sinemet</a:t>
            </a:r>
            <a:r>
              <a:rPr lang="en-GB" altLang="en-US" dirty="0"/>
              <a:t>/</a:t>
            </a:r>
            <a:r>
              <a:rPr lang="en-GB" altLang="en-US" dirty="0" err="1"/>
              <a:t>madopar</a:t>
            </a:r>
            <a:r>
              <a:rPr lang="en-GB" altLang="en-US" dirty="0"/>
              <a:t> – rapid escalation, taper if ineffective</a:t>
            </a:r>
          </a:p>
          <a:p>
            <a:pPr marL="1257300" lvl="2" indent="-342900" algn="l">
              <a:lnSpc>
                <a:spcPct val="80000"/>
              </a:lnSpc>
              <a:buFontTx/>
              <a:buAutoNum type="arabicPeriod"/>
            </a:pPr>
            <a:r>
              <a:rPr lang="en-GB" altLang="en-US" sz="1600" dirty="0"/>
              <a:t>Poor response does not mean no response</a:t>
            </a:r>
          </a:p>
          <a:p>
            <a:pPr marL="1257300" lvl="2" indent="-342900" algn="l">
              <a:lnSpc>
                <a:spcPct val="80000"/>
              </a:lnSpc>
              <a:buFontTx/>
              <a:buAutoNum type="arabicPeriod"/>
            </a:pPr>
            <a:r>
              <a:rPr lang="en-GB" altLang="en-US" sz="1600" dirty="0"/>
              <a:t>A partial response for 1-3 years is worth it </a:t>
            </a:r>
          </a:p>
          <a:p>
            <a:pPr marL="1257300" lvl="2" indent="-342900" algn="l">
              <a:lnSpc>
                <a:spcPct val="80000"/>
              </a:lnSpc>
              <a:buFontTx/>
              <a:buAutoNum type="arabicPeriod"/>
            </a:pPr>
            <a:r>
              <a:rPr lang="en-GB" altLang="en-US" sz="1600" dirty="0"/>
              <a:t>Levodopa does not cause dyskinesia in PSP (it is not PD after all)	</a:t>
            </a:r>
          </a:p>
          <a:p>
            <a:pPr lvl="1" algn="l" eaLnBrk="1" hangingPunct="1">
              <a:lnSpc>
                <a:spcPct val="80000"/>
              </a:lnSpc>
            </a:pPr>
            <a:endParaRPr lang="en-GB" altLang="en-US" b="1" dirty="0"/>
          </a:p>
          <a:p>
            <a:pPr lvl="1" algn="l" eaLnBrk="1" hangingPunct="1">
              <a:lnSpc>
                <a:spcPct val="80000"/>
              </a:lnSpc>
            </a:pPr>
            <a:r>
              <a:rPr lang="en-GB" altLang="en-US" b="1" dirty="0"/>
              <a:t>Amantadine</a:t>
            </a:r>
            <a:r>
              <a:rPr lang="en-GB" altLang="en-US" dirty="0"/>
              <a:t> – for motor symptoms and non-motor</a:t>
            </a:r>
          </a:p>
          <a:p>
            <a:pPr marL="1181100" lvl="2" indent="-266700" algn="l">
              <a:lnSpc>
                <a:spcPct val="80000"/>
              </a:lnSpc>
            </a:pPr>
            <a:r>
              <a:rPr lang="en-GB" altLang="en-US" sz="2000" dirty="0"/>
              <a:t>	~60% response, esp. young mild cases (mixed domains)</a:t>
            </a:r>
          </a:p>
          <a:p>
            <a:pPr marL="1181100" lvl="2" indent="-266700" algn="l">
              <a:lnSpc>
                <a:spcPct val="80000"/>
              </a:lnSpc>
            </a:pPr>
            <a:endParaRPr lang="en-GB" altLang="en-US" sz="2000" dirty="0"/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Pain/dystonia/</a:t>
            </a:r>
            <a:r>
              <a:rPr lang="en-GB" altLang="en-US" dirty="0" err="1"/>
              <a:t>retrocollis</a:t>
            </a:r>
            <a:r>
              <a:rPr lang="en-GB" altLang="en-US" dirty="0"/>
              <a:t> 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b="1" dirty="0"/>
              <a:t>		botox</a:t>
            </a:r>
            <a:r>
              <a:rPr lang="en-GB" altLang="en-US" dirty="0"/>
              <a:t> injection </a:t>
            </a:r>
            <a:r>
              <a:rPr lang="en-GB" altLang="en-US" dirty="0" err="1"/>
              <a:t>eg</a:t>
            </a:r>
            <a:r>
              <a:rPr lang="en-GB" altLang="en-US" dirty="0"/>
              <a:t>. </a:t>
            </a:r>
            <a:r>
              <a:rPr lang="en-GB" altLang="en-US" dirty="0" err="1"/>
              <a:t>paraspinal</a:t>
            </a:r>
            <a:r>
              <a:rPr lang="en-GB" altLang="en-US" dirty="0"/>
              <a:t> muscles, finger flexors</a:t>
            </a:r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Lid apraxia and </a:t>
            </a:r>
            <a:r>
              <a:rPr lang="en-GB" altLang="en-US" dirty="0" err="1"/>
              <a:t>blepharospasm</a:t>
            </a:r>
            <a:r>
              <a:rPr lang="en-GB" altLang="en-US" dirty="0"/>
              <a:t> – 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b="1" dirty="0"/>
              <a:t>		Botox</a:t>
            </a:r>
            <a:r>
              <a:rPr lang="en-GB" altLang="en-US" dirty="0"/>
              <a:t> – may indirectly help falls 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Myoclonus – </a:t>
            </a:r>
            <a:r>
              <a:rPr lang="en-GB" altLang="en-US" b="1" dirty="0"/>
              <a:t>clonazepam</a:t>
            </a:r>
            <a:r>
              <a:rPr lang="en-GB" altLang="en-US" dirty="0"/>
              <a:t> or </a:t>
            </a:r>
            <a:r>
              <a:rPr lang="en-GB" altLang="en-US" b="1" dirty="0" err="1"/>
              <a:t>levitiracetam</a:t>
            </a:r>
            <a:r>
              <a:rPr lang="en-GB" altLang="en-US" dirty="0"/>
              <a:t> good, but  not valproate</a:t>
            </a:r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754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6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6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6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B7188F9-486A-05EA-99C5-F91B2FFBB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1938"/>
            <a:ext cx="8229600" cy="1143000"/>
          </a:xfrm>
        </p:spPr>
        <p:txBody>
          <a:bodyPr/>
          <a:lstStyle/>
          <a:p>
            <a:r>
              <a:rPr lang="en-US" altLang="en-US"/>
              <a:t>Prevalence (PSP/CBS)</a:t>
            </a:r>
            <a:endParaRPr lang="en-US" altLang="en-US" sz="3600"/>
          </a:p>
        </p:txBody>
      </p:sp>
      <p:graphicFrame>
        <p:nvGraphicFramePr>
          <p:cNvPr id="16387" name="officeArt object">
            <a:extLst>
              <a:ext uri="{FF2B5EF4-FFF2-40B4-BE49-F238E27FC236}">
                <a16:creationId xmlns:a16="http://schemas.microsoft.com/office/drawing/2014/main" id="{A88D3132-BC8C-23E6-3DF7-DA0A71ED5AC9}"/>
              </a:ext>
            </a:extLst>
          </p:cNvPr>
          <p:cNvGraphicFramePr>
            <a:graphicFrameLocks/>
          </p:cNvGraphicFramePr>
          <p:nvPr/>
        </p:nvGraphicFramePr>
        <p:xfrm>
          <a:off x="1473200" y="1598614"/>
          <a:ext cx="8331200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3" imgW="8340051" imgH="4986960" progId="Excel.Chart.8">
                  <p:embed/>
                </p:oleObj>
              </mc:Choice>
              <mc:Fallback>
                <p:oleObj name="Chart" r:id="rId3" imgW="8340051" imgH="4986960" progId="Excel.Chart.8">
                  <p:embed/>
                  <p:pic>
                    <p:nvPicPr>
                      <p:cNvPr id="16387" name="officeArt object">
                        <a:extLst>
                          <a:ext uri="{FF2B5EF4-FFF2-40B4-BE49-F238E27FC236}">
                            <a16:creationId xmlns:a16="http://schemas.microsoft.com/office/drawing/2014/main" id="{A88D3132-BC8C-23E6-3DF7-DA0A71ED5AC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598614"/>
                        <a:ext cx="8331200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AC0BE74-7709-519C-974C-E431B3458A6D}"/>
              </a:ext>
            </a:extLst>
          </p:cNvPr>
          <p:cNvSpPr/>
          <p:nvPr/>
        </p:nvSpPr>
        <p:spPr>
          <a:xfrm>
            <a:off x="6342064" y="1874839"/>
            <a:ext cx="3868737" cy="43529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63750" y="404814"/>
            <a:ext cx="8280400" cy="583247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80000"/>
              </a:lnSpc>
            </a:pPr>
            <a:r>
              <a:rPr lang="en-GB" altLang="en-US" sz="2800" b="1" dirty="0"/>
              <a:t>Symptomatic Treatments 2 – Mood </a:t>
            </a:r>
          </a:p>
          <a:p>
            <a:pPr marL="342900" indent="-342900" algn="l">
              <a:lnSpc>
                <a:spcPct val="80000"/>
              </a:lnSpc>
            </a:pPr>
            <a:endParaRPr lang="en-GB" altLang="en-US" b="1" u="sng" dirty="0"/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Depression (don’t make assumptions about mood)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SSRIs – </a:t>
            </a:r>
            <a:r>
              <a:rPr lang="en-GB" altLang="en-US" b="1" dirty="0"/>
              <a:t>citalopram</a:t>
            </a:r>
            <a:r>
              <a:rPr lang="en-GB" altLang="en-US" dirty="0"/>
              <a:t> (liquid via peg or if </a:t>
            </a:r>
            <a:r>
              <a:rPr lang="en-GB" altLang="en-US" dirty="0" err="1"/>
              <a:t>dysphagic</a:t>
            </a:r>
            <a:r>
              <a:rPr lang="en-GB" altLang="en-US" dirty="0"/>
              <a:t>)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</a:t>
            </a:r>
            <a:r>
              <a:rPr lang="en-GB" altLang="en-US" b="1" dirty="0" err="1"/>
              <a:t>mirtazepine</a:t>
            </a:r>
            <a:r>
              <a:rPr lang="en-GB" altLang="en-US" dirty="0"/>
              <a:t> – appetite and weight gain useful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Avoid </a:t>
            </a:r>
            <a:r>
              <a:rPr lang="en-GB" altLang="en-US" dirty="0" err="1"/>
              <a:t>tricyclics</a:t>
            </a:r>
            <a:r>
              <a:rPr lang="en-GB" altLang="en-US" dirty="0"/>
              <a:t> (</a:t>
            </a:r>
            <a:r>
              <a:rPr lang="en-GB" altLang="en-US" dirty="0" err="1"/>
              <a:t>amitritylline</a:t>
            </a:r>
            <a:r>
              <a:rPr lang="en-GB" altLang="en-US" dirty="0"/>
              <a:t>) - side effects, drowsy, falls</a:t>
            </a:r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Emotional incontinence – low dose citalopram (SSRI)</a:t>
            </a:r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61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63750" y="404814"/>
            <a:ext cx="8280400" cy="5832475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</a:pPr>
            <a:r>
              <a:rPr lang="en-GB" altLang="en-US" sz="2800" b="1" dirty="0"/>
              <a:t>Symptomatic Treatments 3 - other</a:t>
            </a:r>
          </a:p>
          <a:p>
            <a:pPr marL="342900" indent="-342900" algn="l">
              <a:lnSpc>
                <a:spcPct val="80000"/>
              </a:lnSpc>
            </a:pPr>
            <a:endParaRPr lang="en-GB" altLang="en-US" b="1" u="sng" dirty="0"/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Urology or Neurology – 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non-drug treatments mainstay 	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drugs – 5HT3 (</a:t>
            </a:r>
            <a:r>
              <a:rPr lang="en-GB" altLang="en-US" dirty="0" err="1"/>
              <a:t>Mirabegron</a:t>
            </a:r>
            <a:r>
              <a:rPr lang="en-GB" altLang="en-US" dirty="0"/>
              <a:t>) rather than </a:t>
            </a:r>
            <a:r>
              <a:rPr lang="en-GB" altLang="en-US" dirty="0" err="1"/>
              <a:t>ACh</a:t>
            </a:r>
            <a:r>
              <a:rPr lang="en-GB" altLang="en-US" dirty="0"/>
              <a:t> (oxybutynin)</a:t>
            </a:r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Sleep 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address root causes, anxiety, pain, sleep-hygiene </a:t>
            </a:r>
            <a:r>
              <a:rPr lang="en-GB" altLang="en-US" dirty="0" err="1"/>
              <a:t>etc</a:t>
            </a:r>
            <a:endParaRPr lang="en-GB" altLang="en-US" dirty="0"/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get the bladder right first 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BZPs, melatonin, </a:t>
            </a:r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  <a:p>
            <a:pPr algn="l" eaLnBrk="1" hangingPunct="1"/>
            <a:r>
              <a:rPr lang="en-GB" altLang="en-US" dirty="0"/>
              <a:t>Amnesia (CBD) cholinesterase inhibitors (often AD)</a:t>
            </a:r>
          </a:p>
          <a:p>
            <a:pPr algn="l" eaLnBrk="1" hangingPunct="1"/>
            <a:endParaRPr lang="en-GB" altLang="en-US" dirty="0"/>
          </a:p>
          <a:p>
            <a:pPr algn="l" eaLnBrk="1" hangingPunct="1"/>
            <a:r>
              <a:rPr lang="en-GB" altLang="en-US" dirty="0"/>
              <a:t>Visuospatial – ophthalmology review, (CBD) register as sight impaired</a:t>
            </a:r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439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16352" y="407644"/>
            <a:ext cx="8193942" cy="5832475"/>
          </a:xfrm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GB" altLang="en-US" sz="2800" b="1" dirty="0"/>
              <a:t>Symptomatic Treatments 4</a:t>
            </a:r>
          </a:p>
          <a:p>
            <a:pPr marL="342900" indent="-342900" algn="l">
              <a:lnSpc>
                <a:spcPct val="80000"/>
              </a:lnSpc>
            </a:pPr>
            <a:endParaRPr lang="en-GB" altLang="en-US" b="1" u="sng" dirty="0"/>
          </a:p>
          <a:p>
            <a:pPr marL="342900" indent="-342900" algn="l">
              <a:lnSpc>
                <a:spcPct val="80000"/>
              </a:lnSpc>
            </a:pPr>
            <a:endParaRPr lang="en-GB" altLang="en-US" b="1" u="sng" dirty="0"/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Palliative care: 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planning and reassurance, 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open discussions (the patient 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is way ahead of you on this)</a:t>
            </a:r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Some fears are easy to allay</a:t>
            </a:r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Risk benefit (</a:t>
            </a:r>
            <a:r>
              <a:rPr lang="en-GB" altLang="en-US" dirty="0" err="1"/>
              <a:t>eg</a:t>
            </a:r>
            <a:r>
              <a:rPr lang="en-GB" altLang="en-US" dirty="0"/>
              <a:t> opiates)</a:t>
            </a:r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4164247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05842" y="533768"/>
            <a:ext cx="8193942" cy="5832475"/>
          </a:xfrm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GB" altLang="en-US" sz="2800" b="1" dirty="0"/>
              <a:t>Symptomatic Treatments 5</a:t>
            </a:r>
          </a:p>
          <a:p>
            <a:pPr marL="342900" indent="-342900" algn="l">
              <a:lnSpc>
                <a:spcPct val="80000"/>
              </a:lnSpc>
            </a:pPr>
            <a:endParaRPr lang="en-GB" altLang="en-US" b="1" u="sng" dirty="0"/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Cognitive and personality change</a:t>
            </a:r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inclusive of family &amp; carers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mainly non-pharmacological </a:t>
            </a:r>
          </a:p>
          <a:p>
            <a:pPr marL="342900" indent="-342900" algn="l">
              <a:lnSpc>
                <a:spcPct val="80000"/>
              </a:lnSpc>
            </a:pPr>
            <a:endParaRPr lang="en-GB" altLang="en-US" dirty="0"/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personalised  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</a:t>
            </a:r>
          </a:p>
          <a:p>
            <a:pPr marL="342900" indent="-342900" algn="l">
              <a:lnSpc>
                <a:spcPct val="80000"/>
              </a:lnSpc>
            </a:pPr>
            <a:r>
              <a:rPr lang="en-GB" altLang="en-US" dirty="0"/>
              <a:t>	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58476-C916-1804-3C93-40D51816E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990" y="1087826"/>
            <a:ext cx="3889420" cy="549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68716"/>
          </a:xfrm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GB" altLang="en-US" sz="3200" b="1" dirty="0"/>
              <a:t>Symptomatic Treatments 6 – psychosis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/>
              <a:t>Psychosis </a:t>
            </a:r>
          </a:p>
          <a:p>
            <a:pPr lvl="1" eaLnBrk="1" hangingPunct="1"/>
            <a:r>
              <a:rPr lang="en-GB" altLang="en-US" dirty="0"/>
              <a:t>rule out infection, infection or infection </a:t>
            </a:r>
          </a:p>
          <a:p>
            <a:pPr lvl="1" eaLnBrk="1" hangingPunct="1"/>
            <a:r>
              <a:rPr lang="en-GB" altLang="en-US" dirty="0"/>
              <a:t>look to your medications – amantadine, </a:t>
            </a:r>
            <a:r>
              <a:rPr lang="en-GB" altLang="en-US" dirty="0" err="1"/>
              <a:t>cholinergics</a:t>
            </a:r>
            <a:r>
              <a:rPr lang="en-GB" altLang="en-US" dirty="0"/>
              <a:t>, opioids</a:t>
            </a:r>
          </a:p>
          <a:p>
            <a:pPr lvl="1" eaLnBrk="1" hangingPunct="1"/>
            <a:r>
              <a:rPr lang="en-GB" altLang="en-US" dirty="0"/>
              <a:t>question the diagnosis</a:t>
            </a:r>
          </a:p>
          <a:p>
            <a:pPr eaLnBrk="1" hangingPunct="1"/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770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46" y="3217985"/>
            <a:ext cx="4256944" cy="3405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63208"/>
          </a:xfrm>
        </p:spPr>
        <p:txBody>
          <a:bodyPr>
            <a:normAutofit fontScale="90000"/>
          </a:bodyPr>
          <a:lstStyle/>
          <a:p>
            <a:r>
              <a:rPr lang="en-GB" dirty="0"/>
              <a:t>Harm avoidance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1" y="1160585"/>
            <a:ext cx="8229600" cy="5012471"/>
          </a:xfrm>
        </p:spPr>
        <p:txBody>
          <a:bodyPr/>
          <a:lstStyle/>
          <a:p>
            <a:r>
              <a:rPr lang="en-GB" dirty="0"/>
              <a:t>Catastrophic harm from neuroleptics </a:t>
            </a:r>
          </a:p>
          <a:p>
            <a:pPr lvl="1"/>
            <a:r>
              <a:rPr lang="en-GB" dirty="0"/>
              <a:t>Severe, irreversible, unnecessary </a:t>
            </a:r>
          </a:p>
          <a:p>
            <a:pPr lvl="1"/>
            <a:r>
              <a:rPr lang="en-GB" dirty="0"/>
              <a:t>Haloperidol &gt;&gt; risperidone &gt;&gt; quetiapine</a:t>
            </a:r>
          </a:p>
          <a:p>
            <a:pPr lvl="1"/>
            <a:endParaRPr lang="en-GB" dirty="0"/>
          </a:p>
          <a:p>
            <a:r>
              <a:rPr lang="en-GB" dirty="0"/>
              <a:t>Moderate risk</a:t>
            </a:r>
          </a:p>
          <a:p>
            <a:pPr lvl="1"/>
            <a:r>
              <a:rPr lang="en-GB" dirty="0" err="1"/>
              <a:t>Cholinergics</a:t>
            </a:r>
            <a:r>
              <a:rPr lang="en-GB" dirty="0"/>
              <a:t> for bladder</a:t>
            </a:r>
          </a:p>
          <a:p>
            <a:pPr lvl="1"/>
            <a:r>
              <a:rPr lang="en-GB" dirty="0" err="1"/>
              <a:t>Tricyclics</a:t>
            </a:r>
            <a:endParaRPr lang="en-GB" dirty="0"/>
          </a:p>
          <a:p>
            <a:pPr lvl="1"/>
            <a:r>
              <a:rPr lang="en-GB" dirty="0"/>
              <a:t>Opiates for pain</a:t>
            </a:r>
          </a:p>
          <a:p>
            <a:pPr lvl="1"/>
            <a:r>
              <a:rPr lang="en-GB" dirty="0"/>
              <a:t>Fosamax in </a:t>
            </a:r>
            <a:r>
              <a:rPr lang="en-GB" dirty="0" err="1"/>
              <a:t>dyphagia</a:t>
            </a:r>
            <a:endParaRPr lang="en-GB" dirty="0"/>
          </a:p>
          <a:p>
            <a:pPr lvl="1"/>
            <a:r>
              <a:rPr lang="en-GB" dirty="0"/>
              <a:t>…..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1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63750" y="74614"/>
            <a:ext cx="8604250" cy="58324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3600" b="1" dirty="0"/>
              <a:t>Multidisciplinary Team</a:t>
            </a:r>
          </a:p>
          <a:p>
            <a:pPr eaLnBrk="1" hangingPunct="1">
              <a:lnSpc>
                <a:spcPct val="90000"/>
              </a:lnSpc>
            </a:pPr>
            <a:endParaRPr lang="en-GB" altLang="en-US" b="1" dirty="0"/>
          </a:p>
          <a:p>
            <a:pPr algn="l" eaLnBrk="1" hangingPunct="1">
              <a:lnSpc>
                <a:spcPct val="90000"/>
              </a:lnSpc>
            </a:pPr>
            <a:r>
              <a:rPr lang="en-GB" altLang="en-US" sz="1800" b="1" dirty="0"/>
              <a:t>PSP Association (www.pspassociation.co.uk)</a:t>
            </a:r>
          </a:p>
          <a:p>
            <a:pPr algn="l" eaLnBrk="1" hangingPunct="1">
              <a:lnSpc>
                <a:spcPct val="90000"/>
              </a:lnSpc>
            </a:pPr>
            <a:r>
              <a:rPr lang="en-GB" altLang="en-US" sz="1800" dirty="0"/>
              <a:t>	</a:t>
            </a:r>
          </a:p>
          <a:p>
            <a:pPr algn="l" eaLnBrk="1" hangingPunct="1">
              <a:lnSpc>
                <a:spcPct val="90000"/>
              </a:lnSpc>
            </a:pPr>
            <a:r>
              <a:rPr lang="en-GB" altLang="en-US" sz="1800" b="1" dirty="0"/>
              <a:t>Speech and language therapy</a:t>
            </a:r>
          </a:p>
          <a:p>
            <a:pPr algn="l" eaLnBrk="1" hangingPunct="1">
              <a:lnSpc>
                <a:spcPct val="90000"/>
              </a:lnSpc>
            </a:pPr>
            <a:r>
              <a:rPr lang="en-GB" altLang="en-US" sz="1800" dirty="0"/>
              <a:t>	speech and other forms of communication</a:t>
            </a:r>
          </a:p>
          <a:p>
            <a:pPr algn="l" eaLnBrk="1" hangingPunct="1">
              <a:lnSpc>
                <a:spcPct val="90000"/>
              </a:lnSpc>
            </a:pPr>
            <a:r>
              <a:rPr lang="en-GB" altLang="en-US" sz="1800" dirty="0"/>
              <a:t>	swallow assessment, treatment (thickeners, diet, peg.)</a:t>
            </a:r>
          </a:p>
          <a:p>
            <a:pPr algn="l" eaLnBrk="1" hangingPunct="1">
              <a:lnSpc>
                <a:spcPct val="90000"/>
              </a:lnSpc>
            </a:pPr>
            <a:r>
              <a:rPr lang="en-GB" altLang="en-US" sz="1800" dirty="0"/>
              <a:t>	PEG  - timing critical </a:t>
            </a:r>
          </a:p>
          <a:p>
            <a:pPr algn="l" eaLnBrk="1" hangingPunct="1">
              <a:lnSpc>
                <a:spcPct val="90000"/>
              </a:lnSpc>
            </a:pPr>
            <a:endParaRPr lang="en-GB" altLang="en-US" sz="1400" dirty="0"/>
          </a:p>
          <a:p>
            <a:pPr algn="l" eaLnBrk="1" hangingPunct="1">
              <a:lnSpc>
                <a:spcPct val="90000"/>
              </a:lnSpc>
            </a:pPr>
            <a:r>
              <a:rPr lang="en-GB" altLang="en-US" sz="1800" b="1" dirty="0"/>
              <a:t>Dietician- </a:t>
            </a:r>
            <a:r>
              <a:rPr lang="en-GB" altLang="en-US" sz="1800" dirty="0"/>
              <a:t>weight loss is a bad sign in PSP</a:t>
            </a:r>
            <a:endParaRPr lang="en-GB" altLang="en-US" sz="1800" b="1" dirty="0"/>
          </a:p>
          <a:p>
            <a:pPr algn="l" eaLnBrk="1" hangingPunct="1">
              <a:lnSpc>
                <a:spcPct val="90000"/>
              </a:lnSpc>
            </a:pPr>
            <a:endParaRPr lang="en-GB" altLang="en-US" sz="1800" dirty="0"/>
          </a:p>
          <a:p>
            <a:pPr algn="l" eaLnBrk="1" hangingPunct="1">
              <a:lnSpc>
                <a:spcPct val="90000"/>
              </a:lnSpc>
            </a:pPr>
            <a:r>
              <a:rPr lang="en-GB" altLang="en-US" sz="1800" b="1" dirty="0"/>
              <a:t>Palliative care team and Gold Service Framework</a:t>
            </a:r>
          </a:p>
          <a:p>
            <a:pPr algn="l" eaLnBrk="1" hangingPunct="1">
              <a:lnSpc>
                <a:spcPct val="90000"/>
              </a:lnSpc>
            </a:pPr>
            <a:endParaRPr lang="en-GB" altLang="en-US" sz="1800" dirty="0"/>
          </a:p>
          <a:p>
            <a:pPr algn="l" eaLnBrk="1" hangingPunct="1">
              <a:lnSpc>
                <a:spcPct val="90000"/>
              </a:lnSpc>
            </a:pPr>
            <a:r>
              <a:rPr lang="en-GB" altLang="en-US" sz="1800" b="1" dirty="0"/>
              <a:t>Physiotherapy</a:t>
            </a:r>
            <a:r>
              <a:rPr lang="en-GB" altLang="en-US" sz="1800" dirty="0"/>
              <a:t> – falls and rising </a:t>
            </a:r>
          </a:p>
          <a:p>
            <a:pPr algn="l" eaLnBrk="1" hangingPunct="1">
              <a:lnSpc>
                <a:spcPct val="90000"/>
              </a:lnSpc>
            </a:pPr>
            <a:r>
              <a:rPr lang="en-GB" altLang="en-US" sz="1800" b="1" dirty="0"/>
              <a:t>Occupational therapy </a:t>
            </a:r>
            <a:r>
              <a:rPr lang="en-GB" altLang="en-US" sz="1800" dirty="0"/>
              <a:t>– must keep up to date with progressive disability</a:t>
            </a:r>
          </a:p>
          <a:p>
            <a:pPr algn="l" eaLnBrk="1" hangingPunct="1">
              <a:lnSpc>
                <a:spcPct val="90000"/>
              </a:lnSpc>
            </a:pPr>
            <a:endParaRPr lang="en-GB" altLang="en-US" sz="1800" dirty="0"/>
          </a:p>
          <a:p>
            <a:pPr algn="l" eaLnBrk="1" hangingPunct="1">
              <a:lnSpc>
                <a:spcPct val="90000"/>
              </a:lnSpc>
            </a:pPr>
            <a:r>
              <a:rPr lang="en-GB" altLang="en-US" sz="1800" b="1" dirty="0"/>
              <a:t>Community matron &amp; Team</a:t>
            </a:r>
          </a:p>
          <a:p>
            <a:pPr algn="l" eaLnBrk="1" hangingPunct="1">
              <a:lnSpc>
                <a:spcPct val="90000"/>
              </a:lnSpc>
            </a:pPr>
            <a:endParaRPr lang="en-GB" altLang="en-US" sz="1800" dirty="0"/>
          </a:p>
          <a:p>
            <a:pPr algn="l" eaLnBrk="1" hangingPunct="1">
              <a:lnSpc>
                <a:spcPct val="90000"/>
              </a:lnSpc>
            </a:pPr>
            <a:r>
              <a:rPr lang="en-GB" altLang="en-US" sz="1800" b="1" dirty="0"/>
              <a:t>Financial &amp; Legal</a:t>
            </a:r>
            <a:endParaRPr lang="en-GB" altLang="en-US" sz="1800" dirty="0"/>
          </a:p>
          <a:p>
            <a:pPr algn="l" eaLnBrk="1" hangingPunct="1">
              <a:lnSpc>
                <a:spcPct val="90000"/>
              </a:lnSpc>
            </a:pPr>
            <a:r>
              <a:rPr lang="en-GB" altLang="en-US" sz="1800" dirty="0"/>
              <a:t>Power of Attorney, advance directives/preferred place of care, driving, benefits </a:t>
            </a:r>
          </a:p>
          <a:p>
            <a:pPr algn="l" eaLnBrk="1" hangingPunct="1">
              <a:lnSpc>
                <a:spcPct val="90000"/>
              </a:lnSpc>
            </a:pPr>
            <a:endParaRPr lang="en-GB" altLang="en-US" sz="1800" b="1" dirty="0"/>
          </a:p>
          <a:p>
            <a:pPr algn="l" eaLnBrk="1" hangingPunct="1">
              <a:lnSpc>
                <a:spcPct val="90000"/>
              </a:lnSpc>
            </a:pPr>
            <a:endParaRPr lang="en-GB" altLang="en-US" sz="1800" dirty="0"/>
          </a:p>
          <a:p>
            <a:pPr algn="l" eaLnBrk="1" hangingPunct="1">
              <a:lnSpc>
                <a:spcPct val="90000"/>
              </a:lnSpc>
            </a:pP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99583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743510-1E46-CE11-B2AB-0C38D1E7E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80" y="0"/>
            <a:ext cx="7157985" cy="6858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53978F7-7C62-D7CB-5D8B-DBA0FA9BB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766" y="1820779"/>
            <a:ext cx="429039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https://hscpguide.com/step/symptoms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27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1891C-7E2F-945F-C0C2-9BA57F52D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63" y="305873"/>
            <a:ext cx="9221273" cy="62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43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FC1FA7-D5BF-F2A8-B3E4-599D8EB7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future in PSP and CBS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2F751-2CD7-C22A-CDF8-E5A632A46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23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9641-4541-4A47-0D95-4D428562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syndrome v pathological findings – some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FFE02-B024-695C-0CDA-1711D278F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Differentiate between terms used for the clinical syndrome: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Progressive supranuclear palsy (PSP) and Corticobasal </a:t>
            </a:r>
            <a:r>
              <a:rPr lang="en-GB" b="1" i="1" dirty="0"/>
              <a:t>syndrome</a:t>
            </a:r>
            <a:r>
              <a:rPr lang="en-GB" i="1" dirty="0"/>
              <a:t> (CBS)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dirty="0"/>
              <a:t>And the neuropathological findings: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Progressive supranuclear palsy (PSP) and Corticobasal </a:t>
            </a:r>
            <a:r>
              <a:rPr lang="en-GB" b="1" i="1" dirty="0"/>
              <a:t>degeneration</a:t>
            </a:r>
            <a:r>
              <a:rPr lang="en-GB" i="1" dirty="0"/>
              <a:t> (CBD)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8777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12025F-D350-1D44-2DB1-23401AD5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We’ve learnt a lot about PSP/CBS in the past two decades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8DF738B-7B9E-5329-10D1-B94991B19B09}"/>
              </a:ext>
            </a:extLst>
          </p:cNvPr>
          <p:cNvSpPr/>
          <p:nvPr/>
        </p:nvSpPr>
        <p:spPr bwMode="auto">
          <a:xfrm>
            <a:off x="2236645" y="2602591"/>
            <a:ext cx="788071" cy="38688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Gene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39A2CB84-D162-0261-D772-61FE09FC3DFA}"/>
              </a:ext>
            </a:extLst>
          </p:cNvPr>
          <p:cNvSpPr/>
          <p:nvPr/>
        </p:nvSpPr>
        <p:spPr bwMode="auto">
          <a:xfrm>
            <a:off x="2384615" y="1901535"/>
            <a:ext cx="1506316" cy="38688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Environment 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25EEFEA-62ED-FCF4-A34F-7E8D7596850B}"/>
              </a:ext>
            </a:extLst>
          </p:cNvPr>
          <p:cNvSpPr/>
          <p:nvPr/>
        </p:nvSpPr>
        <p:spPr bwMode="auto">
          <a:xfrm>
            <a:off x="4105404" y="2393812"/>
            <a:ext cx="1506316" cy="386884"/>
          </a:xfrm>
          <a:prstGeom prst="roundRect">
            <a:avLst/>
          </a:prstGeom>
          <a:solidFill>
            <a:srgbClr val="99FFCC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Inflammation 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03581E77-1345-CE3B-C621-A4B08AE8B9EA}"/>
              </a:ext>
            </a:extLst>
          </p:cNvPr>
          <p:cNvSpPr/>
          <p:nvPr/>
        </p:nvSpPr>
        <p:spPr bwMode="auto">
          <a:xfrm>
            <a:off x="5424679" y="3150190"/>
            <a:ext cx="1323430" cy="386884"/>
          </a:xfrm>
          <a:prstGeom prst="roundRect">
            <a:avLst/>
          </a:prstGeom>
          <a:solidFill>
            <a:srgbClr val="CCFF33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Spread 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E6D2FF47-DBE3-289F-9E46-608428B1572F}"/>
              </a:ext>
            </a:extLst>
          </p:cNvPr>
          <p:cNvSpPr/>
          <p:nvPr/>
        </p:nvSpPr>
        <p:spPr bwMode="auto">
          <a:xfrm>
            <a:off x="3942473" y="3847949"/>
            <a:ext cx="1832185" cy="386884"/>
          </a:xfrm>
          <a:prstGeom prst="roundRect">
            <a:avLst/>
          </a:prstGeom>
          <a:solidFill>
            <a:srgbClr val="CCFF33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Synaptic function 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B3A9E48-09E7-2D55-92BA-C50E3DEDD43D}"/>
              </a:ext>
            </a:extLst>
          </p:cNvPr>
          <p:cNvSpPr/>
          <p:nvPr/>
        </p:nvSpPr>
        <p:spPr bwMode="auto">
          <a:xfrm>
            <a:off x="5424681" y="4544564"/>
            <a:ext cx="1964359" cy="338260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Neural oscillations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FC4D8AD-493C-3176-9766-3A8F6DB3262A}"/>
              </a:ext>
            </a:extLst>
          </p:cNvPr>
          <p:cNvSpPr/>
          <p:nvPr/>
        </p:nvSpPr>
        <p:spPr bwMode="auto">
          <a:xfrm>
            <a:off x="7575251" y="3151414"/>
            <a:ext cx="1217022" cy="386884"/>
          </a:xfrm>
          <a:prstGeom prst="roundRect">
            <a:avLst/>
          </a:prstGeom>
          <a:solidFill>
            <a:srgbClr val="CCFF33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Cell death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23C5D29C-B0D1-BAC4-0EB6-1CA10A7A7613}"/>
              </a:ext>
            </a:extLst>
          </p:cNvPr>
          <p:cNvSpPr/>
          <p:nvPr/>
        </p:nvSpPr>
        <p:spPr bwMode="auto">
          <a:xfrm>
            <a:off x="6401040" y="3847953"/>
            <a:ext cx="1975999" cy="386884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Neurotransmitters</a:t>
            </a: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8C9CB18C-753C-BECB-3EDE-26E7B7D2B428}"/>
              </a:ext>
            </a:extLst>
          </p:cNvPr>
          <p:cNvSpPr/>
          <p:nvPr/>
        </p:nvSpPr>
        <p:spPr bwMode="auto">
          <a:xfrm>
            <a:off x="8000879" y="4517042"/>
            <a:ext cx="1858784" cy="386884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Connectivity </a:t>
            </a: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60CAA09F-C21E-164A-6D8A-B679ED3E8344}"/>
              </a:ext>
            </a:extLst>
          </p:cNvPr>
          <p:cNvSpPr/>
          <p:nvPr/>
        </p:nvSpPr>
        <p:spPr bwMode="auto">
          <a:xfrm>
            <a:off x="3054642" y="3151338"/>
            <a:ext cx="1378297" cy="386884"/>
          </a:xfrm>
          <a:prstGeom prst="roundRect">
            <a:avLst/>
          </a:prstGeom>
          <a:solidFill>
            <a:srgbClr val="99FFCC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Aggregation</a:t>
            </a: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747612E8-D6D7-FE56-4EC5-8FFD9CFA50FC}"/>
              </a:ext>
            </a:extLst>
          </p:cNvPr>
          <p:cNvSpPr/>
          <p:nvPr/>
        </p:nvSpPr>
        <p:spPr bwMode="auto">
          <a:xfrm>
            <a:off x="7849583" y="5239934"/>
            <a:ext cx="2161378" cy="386884"/>
          </a:xfrm>
          <a:prstGeom prst="round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Behaviour, Cognition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AFA08CE4-0B9E-4321-932E-0CAD7B682964}"/>
              </a:ext>
            </a:extLst>
          </p:cNvPr>
          <p:cNvCxnSpPr>
            <a:stCxn id="5" idx="3"/>
            <a:endCxn id="14" idx="0"/>
          </p:cNvCxnSpPr>
          <p:nvPr/>
        </p:nvCxnSpPr>
        <p:spPr bwMode="auto">
          <a:xfrm>
            <a:off x="3024716" y="2796036"/>
            <a:ext cx="719074" cy="355303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id="{9576F3AA-0B29-1BC2-6254-AA38918643F1}"/>
              </a:ext>
            </a:extLst>
          </p:cNvPr>
          <p:cNvCxnSpPr>
            <a:stCxn id="5" idx="3"/>
            <a:endCxn id="7" idx="1"/>
          </p:cNvCxnSpPr>
          <p:nvPr/>
        </p:nvCxnSpPr>
        <p:spPr bwMode="auto">
          <a:xfrm flipV="1">
            <a:off x="3024716" y="2587254"/>
            <a:ext cx="1080690" cy="208780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18" name="Elbow Connector 19">
            <a:extLst>
              <a:ext uri="{FF2B5EF4-FFF2-40B4-BE49-F238E27FC236}">
                <a16:creationId xmlns:a16="http://schemas.microsoft.com/office/drawing/2014/main" id="{C91C2F7D-1DF7-B66F-C179-71EB49338972}"/>
              </a:ext>
            </a:extLst>
          </p:cNvPr>
          <p:cNvCxnSpPr>
            <a:stCxn id="6" idx="2"/>
            <a:endCxn id="14" idx="0"/>
          </p:cNvCxnSpPr>
          <p:nvPr/>
        </p:nvCxnSpPr>
        <p:spPr bwMode="auto">
          <a:xfrm rot="16200000" flipH="1">
            <a:off x="3009323" y="2416872"/>
            <a:ext cx="862918" cy="606015"/>
          </a:xfrm>
          <a:prstGeom prst="bentConnector3">
            <a:avLst>
              <a:gd name="adj1" fmla="val 34512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19" name="Elbow Connector 22">
            <a:extLst>
              <a:ext uri="{FF2B5EF4-FFF2-40B4-BE49-F238E27FC236}">
                <a16:creationId xmlns:a16="http://schemas.microsoft.com/office/drawing/2014/main" id="{D96E599B-AE79-CECA-656B-8F2423B4ECEC}"/>
              </a:ext>
            </a:extLst>
          </p:cNvPr>
          <p:cNvCxnSpPr>
            <a:stCxn id="14" idx="3"/>
            <a:endCxn id="8" idx="1"/>
          </p:cNvCxnSpPr>
          <p:nvPr/>
        </p:nvCxnSpPr>
        <p:spPr bwMode="auto">
          <a:xfrm flipV="1">
            <a:off x="4432940" y="3343633"/>
            <a:ext cx="991741" cy="1147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20" name="Elbow Connector 25">
            <a:extLst>
              <a:ext uri="{FF2B5EF4-FFF2-40B4-BE49-F238E27FC236}">
                <a16:creationId xmlns:a16="http://schemas.microsoft.com/office/drawing/2014/main" id="{FFA5F4E2-2057-218E-6375-2940D69758F2}"/>
              </a:ext>
            </a:extLst>
          </p:cNvPr>
          <p:cNvCxnSpPr>
            <a:stCxn id="14" idx="3"/>
            <a:endCxn id="9" idx="0"/>
          </p:cNvCxnSpPr>
          <p:nvPr/>
        </p:nvCxnSpPr>
        <p:spPr bwMode="auto">
          <a:xfrm>
            <a:off x="4432938" y="3344779"/>
            <a:ext cx="425626" cy="50317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21" name="Elbow Connector 28">
            <a:extLst>
              <a:ext uri="{FF2B5EF4-FFF2-40B4-BE49-F238E27FC236}">
                <a16:creationId xmlns:a16="http://schemas.microsoft.com/office/drawing/2014/main" id="{553C057B-C043-2AE9-BEC0-0B2D7EF913FA}"/>
              </a:ext>
            </a:extLst>
          </p:cNvPr>
          <p:cNvCxnSpPr>
            <a:stCxn id="9" idx="3"/>
          </p:cNvCxnSpPr>
          <p:nvPr/>
        </p:nvCxnSpPr>
        <p:spPr bwMode="auto">
          <a:xfrm flipV="1">
            <a:off x="5774658" y="3537076"/>
            <a:ext cx="330857" cy="504316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2" name="Elbow Connector 32">
            <a:extLst>
              <a:ext uri="{FF2B5EF4-FFF2-40B4-BE49-F238E27FC236}">
                <a16:creationId xmlns:a16="http://schemas.microsoft.com/office/drawing/2014/main" id="{DBEBF386-96C4-038E-E6B6-C6C75A63F10C}"/>
              </a:ext>
            </a:extLst>
          </p:cNvPr>
          <p:cNvCxnSpPr>
            <a:stCxn id="7" idx="3"/>
            <a:endCxn id="11" idx="0"/>
          </p:cNvCxnSpPr>
          <p:nvPr/>
        </p:nvCxnSpPr>
        <p:spPr bwMode="auto">
          <a:xfrm>
            <a:off x="5611720" y="2587253"/>
            <a:ext cx="2572040" cy="56416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3" name="Elbow Connector 34">
            <a:extLst>
              <a:ext uri="{FF2B5EF4-FFF2-40B4-BE49-F238E27FC236}">
                <a16:creationId xmlns:a16="http://schemas.microsoft.com/office/drawing/2014/main" id="{DF4EC592-81E0-E4DA-5874-0B3854D59E6E}"/>
              </a:ext>
            </a:extLst>
          </p:cNvPr>
          <p:cNvCxnSpPr>
            <a:stCxn id="11" idx="1"/>
            <a:endCxn id="12" idx="0"/>
          </p:cNvCxnSpPr>
          <p:nvPr/>
        </p:nvCxnSpPr>
        <p:spPr bwMode="auto">
          <a:xfrm rot="10800000" flipV="1">
            <a:off x="7389042" y="3344857"/>
            <a:ext cx="186211" cy="50309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4" name="Elbow Connector 43">
            <a:extLst>
              <a:ext uri="{FF2B5EF4-FFF2-40B4-BE49-F238E27FC236}">
                <a16:creationId xmlns:a16="http://schemas.microsoft.com/office/drawing/2014/main" id="{BEED8311-2CF0-0442-C9F1-A610A4DD8F7C}"/>
              </a:ext>
            </a:extLst>
          </p:cNvPr>
          <p:cNvCxnSpPr>
            <a:stCxn id="11" idx="3"/>
            <a:endCxn id="13" idx="0"/>
          </p:cNvCxnSpPr>
          <p:nvPr/>
        </p:nvCxnSpPr>
        <p:spPr bwMode="auto">
          <a:xfrm>
            <a:off x="8792273" y="3344856"/>
            <a:ext cx="137998" cy="1172186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25" name="Elbow Connector 45">
            <a:extLst>
              <a:ext uri="{FF2B5EF4-FFF2-40B4-BE49-F238E27FC236}">
                <a16:creationId xmlns:a16="http://schemas.microsoft.com/office/drawing/2014/main" id="{FCDA0D5B-91C0-ABB2-4EA4-EC2B27BD3EF2}"/>
              </a:ext>
            </a:extLst>
          </p:cNvPr>
          <p:cNvCxnSpPr>
            <a:stCxn id="12" idx="3"/>
            <a:endCxn id="13" idx="0"/>
          </p:cNvCxnSpPr>
          <p:nvPr/>
        </p:nvCxnSpPr>
        <p:spPr bwMode="auto">
          <a:xfrm>
            <a:off x="8377037" y="4041397"/>
            <a:ext cx="553234" cy="475647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26" name="Elbow Connector 47">
            <a:extLst>
              <a:ext uri="{FF2B5EF4-FFF2-40B4-BE49-F238E27FC236}">
                <a16:creationId xmlns:a16="http://schemas.microsoft.com/office/drawing/2014/main" id="{8DD895BB-CD18-CE59-A855-96C6F6898B2C}"/>
              </a:ext>
            </a:extLst>
          </p:cNvPr>
          <p:cNvCxnSpPr>
            <a:stCxn id="9" idx="2"/>
            <a:endCxn id="10" idx="1"/>
          </p:cNvCxnSpPr>
          <p:nvPr/>
        </p:nvCxnSpPr>
        <p:spPr bwMode="auto">
          <a:xfrm rot="16200000" flipH="1">
            <a:off x="4902192" y="4191207"/>
            <a:ext cx="478861" cy="566117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7" name="Elbow Connector 49">
            <a:extLst>
              <a:ext uri="{FF2B5EF4-FFF2-40B4-BE49-F238E27FC236}">
                <a16:creationId xmlns:a16="http://schemas.microsoft.com/office/drawing/2014/main" id="{B610801F-128F-B595-6F35-B4B29F4809D4}"/>
              </a:ext>
            </a:extLst>
          </p:cNvPr>
          <p:cNvCxnSpPr>
            <a:stCxn id="12" idx="2"/>
            <a:endCxn id="10" idx="0"/>
          </p:cNvCxnSpPr>
          <p:nvPr/>
        </p:nvCxnSpPr>
        <p:spPr bwMode="auto">
          <a:xfrm rot="5400000">
            <a:off x="6743085" y="3898609"/>
            <a:ext cx="309728" cy="982180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28" name="Elbow Connector 51">
            <a:extLst>
              <a:ext uri="{FF2B5EF4-FFF2-40B4-BE49-F238E27FC236}">
                <a16:creationId xmlns:a16="http://schemas.microsoft.com/office/drawing/2014/main" id="{8A2DD49D-16CE-CF5E-3C59-1466C97A6F9D}"/>
              </a:ext>
            </a:extLst>
          </p:cNvPr>
          <p:cNvCxnSpPr>
            <a:stCxn id="10" idx="2"/>
            <a:endCxn id="15" idx="1"/>
          </p:cNvCxnSpPr>
          <p:nvPr/>
        </p:nvCxnSpPr>
        <p:spPr bwMode="auto">
          <a:xfrm rot="16200000" flipH="1">
            <a:off x="6852945" y="4436738"/>
            <a:ext cx="550552" cy="144272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29" name="Elbow Connector 54">
            <a:extLst>
              <a:ext uri="{FF2B5EF4-FFF2-40B4-BE49-F238E27FC236}">
                <a16:creationId xmlns:a16="http://schemas.microsoft.com/office/drawing/2014/main" id="{474F7CBB-ADCB-8E86-A9BC-E117CF78801E}"/>
              </a:ext>
            </a:extLst>
          </p:cNvPr>
          <p:cNvCxnSpPr>
            <a:stCxn id="10" idx="3"/>
            <a:endCxn id="13" idx="1"/>
          </p:cNvCxnSpPr>
          <p:nvPr/>
        </p:nvCxnSpPr>
        <p:spPr bwMode="auto">
          <a:xfrm flipV="1">
            <a:off x="7389040" y="4710484"/>
            <a:ext cx="611841" cy="3210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30" name="Elbow Connector 58">
            <a:extLst>
              <a:ext uri="{FF2B5EF4-FFF2-40B4-BE49-F238E27FC236}">
                <a16:creationId xmlns:a16="http://schemas.microsoft.com/office/drawing/2014/main" id="{8C05BFF9-A12A-C02B-1D25-0377E79EB074}"/>
              </a:ext>
            </a:extLst>
          </p:cNvPr>
          <p:cNvCxnSpPr>
            <a:stCxn id="13" idx="2"/>
            <a:endCxn id="15" idx="0"/>
          </p:cNvCxnSpPr>
          <p:nvPr/>
        </p:nvCxnSpPr>
        <p:spPr bwMode="auto">
          <a:xfrm rot="16200000" flipH="1">
            <a:off x="8762267" y="5071931"/>
            <a:ext cx="336008" cy="1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31" name="Elbow Connector 60">
            <a:extLst>
              <a:ext uri="{FF2B5EF4-FFF2-40B4-BE49-F238E27FC236}">
                <a16:creationId xmlns:a16="http://schemas.microsoft.com/office/drawing/2014/main" id="{CE204E19-77CF-1FA1-9CAC-3DEE9BF91C4D}"/>
              </a:ext>
            </a:extLst>
          </p:cNvPr>
          <p:cNvCxnSpPr>
            <a:stCxn id="8" idx="3"/>
            <a:endCxn id="11" idx="1"/>
          </p:cNvCxnSpPr>
          <p:nvPr/>
        </p:nvCxnSpPr>
        <p:spPr bwMode="auto">
          <a:xfrm>
            <a:off x="6748111" y="3343631"/>
            <a:ext cx="827141" cy="1224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ounded Rectangle 69">
            <a:extLst>
              <a:ext uri="{FF2B5EF4-FFF2-40B4-BE49-F238E27FC236}">
                <a16:creationId xmlns:a16="http://schemas.microsoft.com/office/drawing/2014/main" id="{A965C3D1-CB4C-6CD5-4250-7AF5D75F3F6F}"/>
              </a:ext>
            </a:extLst>
          </p:cNvPr>
          <p:cNvSpPr/>
          <p:nvPr/>
        </p:nvSpPr>
        <p:spPr bwMode="auto">
          <a:xfrm>
            <a:off x="9639329" y="5983930"/>
            <a:ext cx="1207914" cy="365781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Survival</a:t>
            </a:r>
          </a:p>
        </p:txBody>
      </p:sp>
      <p:cxnSp>
        <p:nvCxnSpPr>
          <p:cNvPr id="33" name="Elbow Connector 71">
            <a:extLst>
              <a:ext uri="{FF2B5EF4-FFF2-40B4-BE49-F238E27FC236}">
                <a16:creationId xmlns:a16="http://schemas.microsoft.com/office/drawing/2014/main" id="{3D5E68AE-D1A6-3BCF-CC1A-A6C5E8A08B5D}"/>
              </a:ext>
            </a:extLst>
          </p:cNvPr>
          <p:cNvCxnSpPr>
            <a:stCxn id="15" idx="3"/>
            <a:endCxn id="32" idx="0"/>
          </p:cNvCxnSpPr>
          <p:nvPr/>
        </p:nvCxnSpPr>
        <p:spPr bwMode="auto">
          <a:xfrm>
            <a:off x="10010963" y="5433376"/>
            <a:ext cx="232325" cy="55055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D3861B7-D47D-BC38-F85D-039CA98C0D72}"/>
              </a:ext>
            </a:extLst>
          </p:cNvPr>
          <p:cNvCxnSpPr>
            <a:stCxn id="12" idx="1"/>
            <a:endCxn id="9" idx="3"/>
          </p:cNvCxnSpPr>
          <p:nvPr/>
        </p:nvCxnSpPr>
        <p:spPr bwMode="auto">
          <a:xfrm flipH="1" flipV="1">
            <a:off x="5774656" y="4041392"/>
            <a:ext cx="626382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E3A8A0F-1E14-F153-EE25-9843B87457AA}"/>
              </a:ext>
            </a:extLst>
          </p:cNvPr>
          <p:cNvSpPr txBox="1"/>
          <p:nvPr/>
        </p:nvSpPr>
        <p:spPr>
          <a:xfrm>
            <a:off x="601216" y="1708452"/>
            <a:ext cx="1899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MAPT   FLNA </a:t>
            </a:r>
          </a:p>
          <a:p>
            <a:r>
              <a:rPr lang="en-GB" dirty="0">
                <a:solidFill>
                  <a:schemeClr val="accent1"/>
                </a:solidFill>
              </a:rPr>
              <a:t>LRRK2    STX6</a:t>
            </a:r>
          </a:p>
          <a:p>
            <a:r>
              <a:rPr lang="en-GB" dirty="0">
                <a:solidFill>
                  <a:schemeClr val="accent1"/>
                </a:solidFill>
              </a:rPr>
              <a:t>MOBP   TREM2</a:t>
            </a:r>
          </a:p>
          <a:p>
            <a:r>
              <a:rPr lang="en-GB" i="1" dirty="0">
                <a:solidFill>
                  <a:schemeClr val="accent1"/>
                </a:solidFill>
              </a:rPr>
              <a:t>e.g.</a:t>
            </a:r>
          </a:p>
          <a:p>
            <a:r>
              <a:rPr lang="en-GB" i="1" dirty="0" err="1">
                <a:solidFill>
                  <a:schemeClr val="accent1"/>
                </a:solidFill>
              </a:rPr>
              <a:t>Tsujikawa</a:t>
            </a:r>
            <a:r>
              <a:rPr lang="en-GB" i="1" dirty="0">
                <a:solidFill>
                  <a:schemeClr val="accent1"/>
                </a:solidFill>
              </a:rPr>
              <a:t> et al 2021</a:t>
            </a:r>
          </a:p>
          <a:p>
            <a:r>
              <a:rPr lang="en-GB" i="1" dirty="0">
                <a:solidFill>
                  <a:schemeClr val="accent1"/>
                </a:solidFill>
              </a:rPr>
              <a:t>Jabbari et al 2021</a:t>
            </a:r>
          </a:p>
          <a:p>
            <a:endParaRPr lang="en-GB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C71A4E8-1794-11FC-69BD-008B091CA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028" y="1112353"/>
            <a:ext cx="607120" cy="118473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FF2E393-4D03-27C7-895D-D7FA10EB308F}"/>
              </a:ext>
            </a:extLst>
          </p:cNvPr>
          <p:cNvSpPr txBox="1"/>
          <p:nvPr/>
        </p:nvSpPr>
        <p:spPr>
          <a:xfrm>
            <a:off x="5141622" y="1524028"/>
            <a:ext cx="232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</a:rPr>
              <a:t>Passamonti</a:t>
            </a:r>
            <a:r>
              <a:rPr lang="en-GB" dirty="0">
                <a:solidFill>
                  <a:schemeClr val="accent1"/>
                </a:solidFill>
              </a:rPr>
              <a:t> et al 2018</a:t>
            </a:r>
          </a:p>
          <a:p>
            <a:r>
              <a:rPr lang="en-GB" dirty="0" err="1">
                <a:solidFill>
                  <a:schemeClr val="accent1"/>
                </a:solidFill>
              </a:rPr>
              <a:t>Malpetti</a:t>
            </a:r>
            <a:r>
              <a:rPr lang="en-GB" dirty="0">
                <a:solidFill>
                  <a:schemeClr val="accent1"/>
                </a:solidFill>
              </a:rPr>
              <a:t> et al, 2021</a:t>
            </a:r>
          </a:p>
        </p:txBody>
      </p:sp>
      <p:pic>
        <p:nvPicPr>
          <p:cNvPr id="5122" name="Picture 2" descr="Distribution patterns of tau pathology in progressive supranuclear palsy |  SpringerLink">
            <a:extLst>
              <a:ext uri="{FF2B5EF4-FFF2-40B4-BE49-F238E27FC236}">
                <a16:creationId xmlns:a16="http://schemas.microsoft.com/office/drawing/2014/main" id="{A7FADD6D-BF0D-3C6D-808E-FF70E5887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509" y="1016504"/>
            <a:ext cx="1297522" cy="17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E85711C-7A0A-2C5B-BA33-583968326A9F}"/>
              </a:ext>
            </a:extLst>
          </p:cNvPr>
          <p:cNvSpPr txBox="1"/>
          <p:nvPr/>
        </p:nvSpPr>
        <p:spPr>
          <a:xfrm>
            <a:off x="9807385" y="1148930"/>
            <a:ext cx="185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Kovacs et al 2020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DAEB44D-D9D5-DC94-25DE-49FEACD3D4D5}"/>
              </a:ext>
            </a:extLst>
          </p:cNvPr>
          <p:cNvCxnSpPr>
            <a:stCxn id="5122" idx="1"/>
          </p:cNvCxnSpPr>
          <p:nvPr/>
        </p:nvCxnSpPr>
        <p:spPr>
          <a:xfrm flipH="1">
            <a:off x="6748109" y="1909824"/>
            <a:ext cx="1533400" cy="1079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4" descr="Synaptic Loss in Primary Tauopathies Revealed by [11C]UCB‐J Positron  Emission Tomography - Holland - 2020 - Movement Disorders - Wiley Online  Library">
            <a:extLst>
              <a:ext uri="{FF2B5EF4-FFF2-40B4-BE49-F238E27FC236}">
                <a16:creationId xmlns:a16="http://schemas.microsoft.com/office/drawing/2014/main" id="{051A3FBA-B84D-0DCE-AD42-54D89E9665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062A0C9-BD55-B4EA-835B-90E1D63B5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74" y="3930949"/>
            <a:ext cx="2807358" cy="146875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057445C-E545-12CF-7701-BA8AEEF8DDE0}"/>
              </a:ext>
            </a:extLst>
          </p:cNvPr>
          <p:cNvSpPr txBox="1"/>
          <p:nvPr/>
        </p:nvSpPr>
        <p:spPr>
          <a:xfrm>
            <a:off x="838200" y="5433376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Holland et al 2020</a:t>
            </a:r>
          </a:p>
        </p:txBody>
      </p:sp>
      <p:pic>
        <p:nvPicPr>
          <p:cNvPr id="5126" name="Picture 6" descr="Fig. 3">
            <a:extLst>
              <a:ext uri="{FF2B5EF4-FFF2-40B4-BE49-F238E27FC236}">
                <a16:creationId xmlns:a16="http://schemas.microsoft.com/office/drawing/2014/main" id="{3C20B8AE-48A7-427F-B3C4-9D31D105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27" y="2969340"/>
            <a:ext cx="2240617" cy="118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7F8D739-6D04-5528-B1AC-AF425F2AE541}"/>
              </a:ext>
            </a:extLst>
          </p:cNvPr>
          <p:cNvSpPr txBox="1"/>
          <p:nvPr/>
        </p:nvSpPr>
        <p:spPr>
          <a:xfrm>
            <a:off x="9479657" y="4178625"/>
            <a:ext cx="245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</a:rPr>
              <a:t>e.g</a:t>
            </a:r>
            <a:r>
              <a:rPr lang="en-GB" dirty="0">
                <a:solidFill>
                  <a:schemeClr val="accent1"/>
                </a:solidFill>
              </a:rPr>
              <a:t> Brown et al, 2017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3CDBC5-D44E-F482-4384-012D3F366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459" y="4968110"/>
            <a:ext cx="1720127" cy="131741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6E2D322-6726-F544-1D1E-E00C2463E3CA}"/>
              </a:ext>
            </a:extLst>
          </p:cNvPr>
          <p:cNvSpPr txBox="1"/>
          <p:nvPr/>
        </p:nvSpPr>
        <p:spPr>
          <a:xfrm>
            <a:off x="3590843" y="6492875"/>
            <a:ext cx="183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</a:rPr>
              <a:t>Murley</a:t>
            </a:r>
            <a:r>
              <a:rPr lang="en-GB" dirty="0">
                <a:solidFill>
                  <a:schemeClr val="accent1"/>
                </a:solidFill>
              </a:rPr>
              <a:t> et al 2020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0D66BF9-599F-2E08-C5B6-10D0D76F765F}"/>
              </a:ext>
            </a:extLst>
          </p:cNvPr>
          <p:cNvCxnSpPr/>
          <p:nvPr/>
        </p:nvCxnSpPr>
        <p:spPr>
          <a:xfrm flipV="1">
            <a:off x="4738255" y="4234833"/>
            <a:ext cx="1662783" cy="669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\\me-filer1\home$\itsc2\Desktop\MapFTLD.png">
            <a:extLst>
              <a:ext uri="{FF2B5EF4-FFF2-40B4-BE49-F238E27FC236}">
                <a16:creationId xmlns:a16="http://schemas.microsoft.com/office/drawing/2014/main" id="{B73E8FBA-70A5-19AE-993B-F60FEFF11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10" y="5689228"/>
            <a:ext cx="1200629" cy="8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269489D-D9C5-E382-8EEB-502A17DDBB25}"/>
              </a:ext>
            </a:extLst>
          </p:cNvPr>
          <p:cNvSpPr txBox="1"/>
          <p:nvPr/>
        </p:nvSpPr>
        <p:spPr>
          <a:xfrm>
            <a:off x="7495489" y="6534748"/>
            <a:ext cx="259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Coyle-Gilchrist et al, 2016</a:t>
            </a:r>
          </a:p>
        </p:txBody>
      </p:sp>
      <p:pic>
        <p:nvPicPr>
          <p:cNvPr id="5120" name="Picture 5119">
            <a:extLst>
              <a:ext uri="{FF2B5EF4-FFF2-40B4-BE49-F238E27FC236}">
                <a16:creationId xmlns:a16="http://schemas.microsoft.com/office/drawing/2014/main" id="{5A77383C-4F08-70CB-4110-F0918F2E96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0570" y="4767172"/>
            <a:ext cx="865664" cy="1038202"/>
          </a:xfrm>
          <a:prstGeom prst="rect">
            <a:avLst/>
          </a:prstGeom>
        </p:spPr>
      </p:pic>
      <p:sp>
        <p:nvSpPr>
          <p:cNvPr id="5121" name="TextBox 5120">
            <a:extLst>
              <a:ext uri="{FF2B5EF4-FFF2-40B4-BE49-F238E27FC236}">
                <a16:creationId xmlns:a16="http://schemas.microsoft.com/office/drawing/2014/main" id="{FA93A430-6005-5B09-AC2F-A3D5E75061D3}"/>
              </a:ext>
            </a:extLst>
          </p:cNvPr>
          <p:cNvSpPr txBox="1"/>
          <p:nvPr/>
        </p:nvSpPr>
        <p:spPr>
          <a:xfrm>
            <a:off x="10940350" y="5923129"/>
            <a:ext cx="120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PROSPECT</a:t>
            </a:r>
          </a:p>
          <a:p>
            <a:r>
              <a:rPr lang="en-GB" dirty="0">
                <a:solidFill>
                  <a:schemeClr val="accent1"/>
                </a:solidFill>
              </a:rPr>
              <a:t>Jabbari et al, 2019</a:t>
            </a:r>
          </a:p>
        </p:txBody>
      </p:sp>
    </p:spTree>
    <p:extLst>
      <p:ext uri="{BB962C8B-B14F-4D97-AF65-F5344CB8AC3E}">
        <p14:creationId xmlns:p14="http://schemas.microsoft.com/office/powerpoint/2010/main" val="255962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3">
            <a:extLst>
              <a:ext uri="{FF2B5EF4-FFF2-40B4-BE49-F238E27FC236}">
                <a16:creationId xmlns:a16="http://schemas.microsoft.com/office/drawing/2014/main" id="{AE310A94-37AB-9C7A-6EA4-5CDBA5476797}"/>
              </a:ext>
            </a:extLst>
          </p:cNvPr>
          <p:cNvGrpSpPr>
            <a:grpSpLocks/>
          </p:cNvGrpSpPr>
          <p:nvPr/>
        </p:nvGrpSpPr>
        <p:grpSpPr bwMode="auto">
          <a:xfrm>
            <a:off x="7643813" y="3254375"/>
            <a:ext cx="2089150" cy="3263900"/>
            <a:chOff x="5308295" y="3308818"/>
            <a:chExt cx="2088232" cy="3264785"/>
          </a:xfrm>
        </p:grpSpPr>
        <p:pic>
          <p:nvPicPr>
            <p:cNvPr id="52249" name="Picture 4">
              <a:extLst>
                <a:ext uri="{FF2B5EF4-FFF2-40B4-BE49-F238E27FC236}">
                  <a16:creationId xmlns:a16="http://schemas.microsoft.com/office/drawing/2014/main" id="{581A4481-0717-8A44-5585-9D95C19D6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295" y="3308818"/>
              <a:ext cx="2088232" cy="326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C084E9B-E8BB-E3BE-B353-EFE583B4A2C8}"/>
                </a:ext>
              </a:extLst>
            </p:cNvPr>
            <p:cNvSpPr/>
            <p:nvPr/>
          </p:nvSpPr>
          <p:spPr bwMode="auto">
            <a:xfrm>
              <a:off x="5509988" y="4077072"/>
              <a:ext cx="791678" cy="360040"/>
            </a:xfrm>
            <a:prstGeom prst="roundRect">
              <a:avLst/>
            </a:prstGeom>
            <a:solidFill>
              <a:schemeClr val="bg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63500"/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42F487D-4C1B-B1F6-E569-63AFD34C9572}"/>
                </a:ext>
              </a:extLst>
            </p:cNvPr>
            <p:cNvSpPr/>
            <p:nvPr/>
          </p:nvSpPr>
          <p:spPr bwMode="auto">
            <a:xfrm>
              <a:off x="6372200" y="4725144"/>
              <a:ext cx="791678" cy="360040"/>
            </a:xfrm>
            <a:prstGeom prst="roundRect">
              <a:avLst/>
            </a:prstGeom>
            <a:solidFill>
              <a:schemeClr val="bg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63500"/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CE6C1CA-C852-0384-33FA-80D03BFB2BED}"/>
                </a:ext>
              </a:extLst>
            </p:cNvPr>
            <p:cNvSpPr/>
            <p:nvPr/>
          </p:nvSpPr>
          <p:spPr bwMode="auto">
            <a:xfrm>
              <a:off x="5560733" y="5978891"/>
              <a:ext cx="967154" cy="360040"/>
            </a:xfrm>
            <a:prstGeom prst="roundRect">
              <a:avLst/>
            </a:prstGeom>
            <a:solidFill>
              <a:schemeClr val="bg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63500"/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9" name="Freeform 8">
            <a:extLst>
              <a:ext uri="{FF2B5EF4-FFF2-40B4-BE49-F238E27FC236}">
                <a16:creationId xmlns:a16="http://schemas.microsoft.com/office/drawing/2014/main" id="{D95F05A0-CFE7-3718-8B97-5C40BD5EBF4B}"/>
              </a:ext>
            </a:extLst>
          </p:cNvPr>
          <p:cNvSpPr/>
          <p:nvPr/>
        </p:nvSpPr>
        <p:spPr bwMode="auto">
          <a:xfrm>
            <a:off x="7031038" y="5718176"/>
            <a:ext cx="127000" cy="682625"/>
          </a:xfrm>
          <a:custGeom>
            <a:avLst/>
            <a:gdLst>
              <a:gd name="connsiteX0" fmla="*/ 0 w 126124"/>
              <a:gd name="connsiteY0" fmla="*/ 0 h 683172"/>
              <a:gd name="connsiteX1" fmla="*/ 42041 w 126124"/>
              <a:gd name="connsiteY1" fmla="*/ 52551 h 683172"/>
              <a:gd name="connsiteX2" fmla="*/ 94593 w 126124"/>
              <a:gd name="connsiteY2" fmla="*/ 115613 h 683172"/>
              <a:gd name="connsiteX3" fmla="*/ 94593 w 126124"/>
              <a:gd name="connsiteY3" fmla="*/ 241738 h 683172"/>
              <a:gd name="connsiteX4" fmla="*/ 52551 w 126124"/>
              <a:gd name="connsiteY4" fmla="*/ 304800 h 683172"/>
              <a:gd name="connsiteX5" fmla="*/ 42041 w 126124"/>
              <a:gd name="connsiteY5" fmla="*/ 336331 h 683172"/>
              <a:gd name="connsiteX6" fmla="*/ 21020 w 126124"/>
              <a:gd name="connsiteY6" fmla="*/ 367862 h 683172"/>
              <a:gd name="connsiteX7" fmla="*/ 10510 w 126124"/>
              <a:gd name="connsiteY7" fmla="*/ 420413 h 683172"/>
              <a:gd name="connsiteX8" fmla="*/ 31531 w 126124"/>
              <a:gd name="connsiteY8" fmla="*/ 536027 h 683172"/>
              <a:gd name="connsiteX9" fmla="*/ 105103 w 126124"/>
              <a:gd name="connsiteY9" fmla="*/ 630620 h 683172"/>
              <a:gd name="connsiteX10" fmla="*/ 126124 w 126124"/>
              <a:gd name="connsiteY10" fmla="*/ 683172 h 68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124" h="683172">
                <a:moveTo>
                  <a:pt x="0" y="0"/>
                </a:moveTo>
                <a:cubicBezTo>
                  <a:pt x="14014" y="17517"/>
                  <a:pt x="27269" y="35669"/>
                  <a:pt x="42041" y="52551"/>
                </a:cubicBezTo>
                <a:cubicBezTo>
                  <a:pt x="98690" y="117292"/>
                  <a:pt x="51572" y="51082"/>
                  <a:pt x="94593" y="115613"/>
                </a:cubicBezTo>
                <a:cubicBezTo>
                  <a:pt x="111038" y="164948"/>
                  <a:pt x="118060" y="171336"/>
                  <a:pt x="94593" y="241738"/>
                </a:cubicBezTo>
                <a:cubicBezTo>
                  <a:pt x="86604" y="265705"/>
                  <a:pt x="52551" y="304800"/>
                  <a:pt x="52551" y="304800"/>
                </a:cubicBezTo>
                <a:cubicBezTo>
                  <a:pt x="49048" y="315310"/>
                  <a:pt x="46996" y="326422"/>
                  <a:pt x="42041" y="336331"/>
                </a:cubicBezTo>
                <a:cubicBezTo>
                  <a:pt x="36392" y="347629"/>
                  <a:pt x="25455" y="356034"/>
                  <a:pt x="21020" y="367862"/>
                </a:cubicBezTo>
                <a:cubicBezTo>
                  <a:pt x="14748" y="384588"/>
                  <a:pt x="14013" y="402896"/>
                  <a:pt x="10510" y="420413"/>
                </a:cubicBezTo>
                <a:cubicBezTo>
                  <a:pt x="11732" y="428970"/>
                  <a:pt x="21618" y="516201"/>
                  <a:pt x="31531" y="536027"/>
                </a:cubicBezTo>
                <a:cubicBezTo>
                  <a:pt x="56675" y="586315"/>
                  <a:pt x="70500" y="596017"/>
                  <a:pt x="105103" y="630620"/>
                </a:cubicBezTo>
                <a:cubicBezTo>
                  <a:pt x="118090" y="669583"/>
                  <a:pt x="110658" y="652242"/>
                  <a:pt x="126124" y="683172"/>
                </a:cubicBez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75E92D1-A84B-00B4-62E4-546986CD3346}"/>
              </a:ext>
            </a:extLst>
          </p:cNvPr>
          <p:cNvSpPr/>
          <p:nvPr/>
        </p:nvSpPr>
        <p:spPr bwMode="auto">
          <a:xfrm>
            <a:off x="7189789" y="5643563"/>
            <a:ext cx="198437" cy="609600"/>
          </a:xfrm>
          <a:custGeom>
            <a:avLst/>
            <a:gdLst>
              <a:gd name="connsiteX0" fmla="*/ 199696 w 199696"/>
              <a:gd name="connsiteY0" fmla="*/ 0 h 609600"/>
              <a:gd name="connsiteX1" fmla="*/ 168165 w 199696"/>
              <a:gd name="connsiteY1" fmla="*/ 52552 h 609600"/>
              <a:gd name="connsiteX2" fmla="*/ 178676 w 199696"/>
              <a:gd name="connsiteY2" fmla="*/ 126124 h 609600"/>
              <a:gd name="connsiteX3" fmla="*/ 199696 w 199696"/>
              <a:gd name="connsiteY3" fmla="*/ 231228 h 609600"/>
              <a:gd name="connsiteX4" fmla="*/ 147145 w 199696"/>
              <a:gd name="connsiteY4" fmla="*/ 283779 h 609600"/>
              <a:gd name="connsiteX5" fmla="*/ 126124 w 199696"/>
              <a:gd name="connsiteY5" fmla="*/ 315311 h 609600"/>
              <a:gd name="connsiteX6" fmla="*/ 105103 w 199696"/>
              <a:gd name="connsiteY6" fmla="*/ 378373 h 609600"/>
              <a:gd name="connsiteX7" fmla="*/ 94593 w 199696"/>
              <a:gd name="connsiteY7" fmla="*/ 409904 h 609600"/>
              <a:gd name="connsiteX8" fmla="*/ 94593 w 199696"/>
              <a:gd name="connsiteY8" fmla="*/ 578069 h 609600"/>
              <a:gd name="connsiteX9" fmla="*/ 73572 w 199696"/>
              <a:gd name="connsiteY9" fmla="*/ 609600 h 609600"/>
              <a:gd name="connsiteX10" fmla="*/ 0 w 199696"/>
              <a:gd name="connsiteY10" fmla="*/ 59909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696" h="609600">
                <a:moveTo>
                  <a:pt x="199696" y="0"/>
                </a:moveTo>
                <a:cubicBezTo>
                  <a:pt x="189186" y="17517"/>
                  <a:pt x="171523" y="32401"/>
                  <a:pt x="168165" y="52552"/>
                </a:cubicBezTo>
                <a:cubicBezTo>
                  <a:pt x="164092" y="76988"/>
                  <a:pt x="174909" y="101639"/>
                  <a:pt x="178676" y="126124"/>
                </a:cubicBezTo>
                <a:cubicBezTo>
                  <a:pt x="188985" y="193132"/>
                  <a:pt x="185764" y="175496"/>
                  <a:pt x="199696" y="231228"/>
                </a:cubicBezTo>
                <a:cubicBezTo>
                  <a:pt x="143643" y="315311"/>
                  <a:pt x="217213" y="213711"/>
                  <a:pt x="147145" y="283779"/>
                </a:cubicBezTo>
                <a:cubicBezTo>
                  <a:pt x="138213" y="292711"/>
                  <a:pt x="133131" y="304800"/>
                  <a:pt x="126124" y="315311"/>
                </a:cubicBezTo>
                <a:lnTo>
                  <a:pt x="105103" y="378373"/>
                </a:lnTo>
                <a:lnTo>
                  <a:pt x="94593" y="409904"/>
                </a:lnTo>
                <a:cubicBezTo>
                  <a:pt x="99258" y="465891"/>
                  <a:pt x="117747" y="524044"/>
                  <a:pt x="94593" y="578069"/>
                </a:cubicBezTo>
                <a:cubicBezTo>
                  <a:pt x="89617" y="589680"/>
                  <a:pt x="80579" y="599090"/>
                  <a:pt x="73572" y="609600"/>
                </a:cubicBezTo>
                <a:cubicBezTo>
                  <a:pt x="7054" y="598514"/>
                  <a:pt x="31821" y="599090"/>
                  <a:pt x="0" y="599090"/>
                </a:cubicBez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8" name="Picture 2" descr="Guo JL and Lee, VMY Nat. Med, 2014.&#10;Mechanisms of Cell-to Cell Transmission&#10;of Pathological Disease Proteins&#10; ">
            <a:extLst>
              <a:ext uri="{FF2B5EF4-FFF2-40B4-BE49-F238E27FC236}">
                <a16:creationId xmlns:a16="http://schemas.microsoft.com/office/drawing/2014/main" id="{3D0FD7C3-5F10-4394-EB25-617082CE6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5833" y="1708570"/>
            <a:ext cx="2954474" cy="1688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65F6B4BB-9D96-0734-2F0A-83CFCFD83FF4}"/>
              </a:ext>
            </a:extLst>
          </p:cNvPr>
          <p:cNvSpPr/>
          <p:nvPr/>
        </p:nvSpPr>
        <p:spPr bwMode="auto">
          <a:xfrm>
            <a:off x="7872414" y="2333626"/>
            <a:ext cx="871537" cy="703263"/>
          </a:xfrm>
          <a:custGeom>
            <a:avLst/>
            <a:gdLst>
              <a:gd name="connsiteX0" fmla="*/ 872359 w 872359"/>
              <a:gd name="connsiteY0" fmla="*/ 704193 h 704193"/>
              <a:gd name="connsiteX1" fmla="*/ 672662 w 872359"/>
              <a:gd name="connsiteY1" fmla="*/ 357351 h 704193"/>
              <a:gd name="connsiteX2" fmla="*/ 441435 w 872359"/>
              <a:gd name="connsiteY2" fmla="*/ 115613 h 704193"/>
              <a:gd name="connsiteX3" fmla="*/ 0 w 872359"/>
              <a:gd name="connsiteY3" fmla="*/ 0 h 70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359" h="704193">
                <a:moveTo>
                  <a:pt x="872359" y="704193"/>
                </a:moveTo>
                <a:cubicBezTo>
                  <a:pt x="808421" y="579820"/>
                  <a:pt x="744483" y="455448"/>
                  <a:pt x="672662" y="357351"/>
                </a:cubicBezTo>
                <a:cubicBezTo>
                  <a:pt x="600841" y="259254"/>
                  <a:pt x="553545" y="175171"/>
                  <a:pt x="441435" y="115613"/>
                </a:cubicBezTo>
                <a:cubicBezTo>
                  <a:pt x="329325" y="56055"/>
                  <a:pt x="164662" y="28027"/>
                  <a:pt x="0" y="0"/>
                </a:cubicBezTo>
              </a:path>
            </a:pathLst>
          </a:cu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92EA1CF-A0D5-8AC0-9E64-1FBEC9202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64327" y="1842431"/>
            <a:ext cx="2319858" cy="16859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ABCBDFE-047A-B5A8-043C-62725312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1" y="1477963"/>
            <a:ext cx="1489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" panose="02020603050405020304" pitchFamily="18" charset="0"/>
              </a:rPr>
              <a:t>Clearance 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E95DB192-1F1B-BE36-D2B3-6860935C7045}"/>
              </a:ext>
            </a:extLst>
          </p:cNvPr>
          <p:cNvSpPr/>
          <p:nvPr/>
        </p:nvSpPr>
        <p:spPr bwMode="auto">
          <a:xfrm rot="18592778">
            <a:off x="4221163" y="2322513"/>
            <a:ext cx="666750" cy="441325"/>
          </a:xfrm>
          <a:custGeom>
            <a:avLst/>
            <a:gdLst>
              <a:gd name="connsiteX0" fmla="*/ 872359 w 872359"/>
              <a:gd name="connsiteY0" fmla="*/ 704193 h 704193"/>
              <a:gd name="connsiteX1" fmla="*/ 672662 w 872359"/>
              <a:gd name="connsiteY1" fmla="*/ 357351 h 704193"/>
              <a:gd name="connsiteX2" fmla="*/ 441435 w 872359"/>
              <a:gd name="connsiteY2" fmla="*/ 115613 h 704193"/>
              <a:gd name="connsiteX3" fmla="*/ 0 w 872359"/>
              <a:gd name="connsiteY3" fmla="*/ 0 h 70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359" h="704193">
                <a:moveTo>
                  <a:pt x="872359" y="704193"/>
                </a:moveTo>
                <a:cubicBezTo>
                  <a:pt x="808421" y="579820"/>
                  <a:pt x="744483" y="455448"/>
                  <a:pt x="672662" y="357351"/>
                </a:cubicBezTo>
                <a:cubicBezTo>
                  <a:pt x="600841" y="259254"/>
                  <a:pt x="553545" y="175171"/>
                  <a:pt x="441435" y="115613"/>
                </a:cubicBezTo>
                <a:cubicBezTo>
                  <a:pt x="329325" y="56055"/>
                  <a:pt x="164662" y="28027"/>
                  <a:pt x="0" y="0"/>
                </a:cubicBezTo>
              </a:path>
            </a:pathLst>
          </a:cu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6009562-0157-FC76-7DEC-9DDF83DEE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4260" y="4116838"/>
            <a:ext cx="1849882" cy="194237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0" name="Freeform 29">
            <a:extLst>
              <a:ext uri="{FF2B5EF4-FFF2-40B4-BE49-F238E27FC236}">
                <a16:creationId xmlns:a16="http://schemas.microsoft.com/office/drawing/2014/main" id="{02E96E5C-80B9-8EE3-BFAE-8F85FDF25FD3}"/>
              </a:ext>
            </a:extLst>
          </p:cNvPr>
          <p:cNvSpPr/>
          <p:nvPr/>
        </p:nvSpPr>
        <p:spPr bwMode="auto">
          <a:xfrm rot="15993111">
            <a:off x="3901282" y="2796382"/>
            <a:ext cx="1306513" cy="869950"/>
          </a:xfrm>
          <a:custGeom>
            <a:avLst/>
            <a:gdLst>
              <a:gd name="connsiteX0" fmla="*/ 872359 w 872359"/>
              <a:gd name="connsiteY0" fmla="*/ 704193 h 704193"/>
              <a:gd name="connsiteX1" fmla="*/ 672662 w 872359"/>
              <a:gd name="connsiteY1" fmla="*/ 357351 h 704193"/>
              <a:gd name="connsiteX2" fmla="*/ 441435 w 872359"/>
              <a:gd name="connsiteY2" fmla="*/ 115613 h 704193"/>
              <a:gd name="connsiteX3" fmla="*/ 0 w 872359"/>
              <a:gd name="connsiteY3" fmla="*/ 0 h 70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359" h="704193">
                <a:moveTo>
                  <a:pt x="872359" y="704193"/>
                </a:moveTo>
                <a:cubicBezTo>
                  <a:pt x="808421" y="579820"/>
                  <a:pt x="744483" y="455448"/>
                  <a:pt x="672662" y="357351"/>
                </a:cubicBezTo>
                <a:cubicBezTo>
                  <a:pt x="600841" y="259254"/>
                  <a:pt x="553545" y="175171"/>
                  <a:pt x="441435" y="115613"/>
                </a:cubicBezTo>
                <a:cubicBezTo>
                  <a:pt x="329325" y="56055"/>
                  <a:pt x="164662" y="28027"/>
                  <a:pt x="0" y="0"/>
                </a:cubicBezTo>
              </a:path>
            </a:pathLst>
          </a:cu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A7F108-EF09-E97D-8341-0EF47255A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9" y="3703638"/>
            <a:ext cx="1438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" panose="02020603050405020304" pitchFamily="18" charset="0"/>
              </a:rPr>
              <a:t>Cell death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D04896-F106-01E4-3023-9DDD6D25B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5" y="1347788"/>
            <a:ext cx="3887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" panose="02020603050405020304" pitchFamily="18" charset="0"/>
              </a:rPr>
              <a:t>Cell to cell spread in the brain</a:t>
            </a:r>
          </a:p>
        </p:txBody>
      </p:sp>
      <p:sp>
        <p:nvSpPr>
          <p:cNvPr id="52238" name="TextBox 32">
            <a:extLst>
              <a:ext uri="{FF2B5EF4-FFF2-40B4-BE49-F238E27FC236}">
                <a16:creationId xmlns:a16="http://schemas.microsoft.com/office/drawing/2014/main" id="{EC3D49B5-1859-4C76-1BF3-ACCBD2715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601" y="3929063"/>
            <a:ext cx="1465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" panose="02020603050405020304" pitchFamily="18" charset="0"/>
              </a:rPr>
              <a:t>Aggregate</a:t>
            </a:r>
          </a:p>
        </p:txBody>
      </p:sp>
      <p:sp>
        <p:nvSpPr>
          <p:cNvPr id="52239" name="TextBox 33">
            <a:extLst>
              <a:ext uri="{FF2B5EF4-FFF2-40B4-BE49-F238E27FC236}">
                <a16:creationId xmlns:a16="http://schemas.microsoft.com/office/drawing/2014/main" id="{1D3B935D-CB5E-2207-AE31-1DDD45428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4826" y="5111751"/>
            <a:ext cx="957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" panose="02020603050405020304" pitchFamily="18" charset="0"/>
              </a:rPr>
              <a:t>Toxic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" panose="02020603050405020304" pitchFamily="18" charset="0"/>
              </a:rPr>
              <a:t>fibrils</a:t>
            </a:r>
          </a:p>
        </p:txBody>
      </p:sp>
      <p:sp>
        <p:nvSpPr>
          <p:cNvPr id="52240" name="TextBox 34">
            <a:extLst>
              <a:ext uri="{FF2B5EF4-FFF2-40B4-BE49-F238E27FC236}">
                <a16:creationId xmlns:a16="http://schemas.microsoft.com/office/drawing/2014/main" id="{6423DF05-4DD8-9935-FB65-72A7B5432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313" y="6138863"/>
            <a:ext cx="969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" panose="02020603050405020304" pitchFamily="18" charset="0"/>
              </a:rPr>
              <a:t>Sticky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7D20AA2-315F-08BD-B071-4887D5027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813" y="5373688"/>
            <a:ext cx="684212" cy="6858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B17FC89-1F40-5990-D56D-957946CC5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1804989"/>
            <a:ext cx="1535112" cy="149542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32A5B15-F405-4B87-7BB9-7EB98A5D4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089" y="1404938"/>
            <a:ext cx="1785937" cy="6985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DB2A186-5617-F033-062D-9711303330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414" y="4165110"/>
            <a:ext cx="2933979" cy="205924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636177-8BC0-6CAB-F91D-45E3232A7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3709988"/>
            <a:ext cx="1390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" panose="02020603050405020304" pitchFamily="18" charset="0"/>
              </a:rPr>
              <a:t>Tolerance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A7EC163-203F-6493-FAEF-257F617FF837}"/>
              </a:ext>
            </a:extLst>
          </p:cNvPr>
          <p:cNvCxnSpPr>
            <a:cxnSpLocks noChangeShapeType="1"/>
            <a:stCxn id="31" idx="1"/>
            <a:endCxn id="31" idx="3"/>
          </p:cNvCxnSpPr>
          <p:nvPr/>
        </p:nvCxnSpPr>
        <p:spPr bwMode="auto">
          <a:xfrm>
            <a:off x="2820989" y="3933825"/>
            <a:ext cx="1438275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Down Arrow 41">
            <a:extLst>
              <a:ext uri="{FF2B5EF4-FFF2-40B4-BE49-F238E27FC236}">
                <a16:creationId xmlns:a16="http://schemas.microsoft.com/office/drawing/2014/main" id="{8A581675-1A0B-33E8-60DE-81B1F9A919F1}"/>
              </a:ext>
            </a:extLst>
          </p:cNvPr>
          <p:cNvSpPr>
            <a:spLocks noChangeArrowheads="1"/>
          </p:cNvSpPr>
          <p:nvPr/>
        </p:nvSpPr>
        <p:spPr bwMode="auto">
          <a:xfrm rot="1624075">
            <a:off x="8215314" y="4221164"/>
            <a:ext cx="198437" cy="1057275"/>
          </a:xfrm>
          <a:prstGeom prst="downArrow">
            <a:avLst>
              <a:gd name="adj1" fmla="val 50000"/>
              <a:gd name="adj2" fmla="val 49925"/>
            </a:avLst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3735B4B-E36E-40D9-1F76-FA332B4BD6FC}"/>
              </a:ext>
            </a:extLst>
          </p:cNvPr>
          <p:cNvSpPr txBox="1">
            <a:spLocks/>
          </p:cNvSpPr>
          <p:nvPr/>
        </p:nvSpPr>
        <p:spPr>
          <a:xfrm>
            <a:off x="1970088" y="8255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kern="0" dirty="0"/>
              <a:t>Disease modifying therapy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/>
      <p:bldP spid="36" grpId="0" animBg="1"/>
      <p:bldP spid="37" grpId="0" animBg="1"/>
      <p:bldP spid="38" grpId="0" animBg="1"/>
      <p:bldP spid="39" grpId="0"/>
      <p:bldP spid="4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C3B8-543E-FFEC-AE68-FCC812E6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in developing disease modifying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A2F3-364B-AEE6-A9C7-E0C5D5B3C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Diagnosis often delayed – new criteria may be helpful</a:t>
            </a:r>
          </a:p>
          <a:p>
            <a:endParaRPr lang="en-GB" dirty="0"/>
          </a:p>
          <a:p>
            <a:r>
              <a:rPr lang="en-GB" dirty="0"/>
              <a:t>Choosing the right target</a:t>
            </a:r>
          </a:p>
          <a:p>
            <a:endParaRPr lang="en-GB" dirty="0"/>
          </a:p>
          <a:p>
            <a:r>
              <a:rPr lang="en-GB" dirty="0"/>
              <a:t>No easy way to confirm underlying pathology in lifetime</a:t>
            </a:r>
          </a:p>
          <a:p>
            <a:endParaRPr lang="en-GB" dirty="0"/>
          </a:p>
          <a:p>
            <a:r>
              <a:rPr lang="en-GB" dirty="0"/>
              <a:t>Wide range of symptoms – targeting the right outcome</a:t>
            </a:r>
          </a:p>
        </p:txBody>
      </p:sp>
    </p:spTree>
    <p:extLst>
      <p:ext uri="{BB962C8B-B14F-4D97-AF65-F5344CB8AC3E}">
        <p14:creationId xmlns:p14="http://schemas.microsoft.com/office/powerpoint/2010/main" val="922951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F620E-B7C6-539B-787A-5876DAEE5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Improving management and symptom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93359-DF21-670B-7DB3-5B8B18695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Earlier diagnosis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Better access to information and support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Improved access to therapy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Trials and research into symptomatic treatments</a:t>
            </a:r>
          </a:p>
        </p:txBody>
      </p:sp>
      <p:pic>
        <p:nvPicPr>
          <p:cNvPr id="3074" name="Picture 2" descr="Cambridge FTD on Twitter: &quot;Now its time to treat apathy and impulsivity in  Progressive supranuclear palsy! Am very excited by the imminent start of  our NORAPS phase II clinical trial of atomoxetine -">
            <a:extLst>
              <a:ext uri="{FF2B5EF4-FFF2-40B4-BE49-F238E27FC236}">
                <a16:creationId xmlns:a16="http://schemas.microsoft.com/office/drawing/2014/main" id="{4C734375-09B0-7E3C-555D-0C856206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167" y="3127664"/>
            <a:ext cx="4203833" cy="24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6760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E4D136-E38A-5085-2FB4-71A3CCD4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73164E-9F44-B25F-1AFD-5DD875A05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Active management and early diagnosis are vital in PSP and CBS</a:t>
            </a:r>
          </a:p>
          <a:p>
            <a:endParaRPr lang="en-GB" dirty="0"/>
          </a:p>
          <a:p>
            <a:r>
              <a:rPr lang="en-GB" dirty="0"/>
              <a:t>Need input from the whole of the MDT</a:t>
            </a:r>
          </a:p>
          <a:p>
            <a:endParaRPr lang="en-GB" dirty="0"/>
          </a:p>
          <a:p>
            <a:r>
              <a:rPr lang="en-GB" dirty="0"/>
              <a:t>Lots of overlap and variety in symptoms and progression</a:t>
            </a:r>
          </a:p>
          <a:p>
            <a:endParaRPr lang="en-GB" dirty="0"/>
          </a:p>
          <a:p>
            <a:r>
              <a:rPr lang="en-GB" dirty="0"/>
              <a:t>Hope for the future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>
                <a:solidFill>
                  <a:schemeClr val="accent1"/>
                </a:solidFill>
              </a:rPr>
              <a:t>Thanks to all patients and carers at the Cambridge Centre for Parkinson-plus, Professor James Rowe and Dr Tim Rittman</a:t>
            </a:r>
          </a:p>
        </p:txBody>
      </p:sp>
    </p:spTree>
    <p:extLst>
      <p:ext uri="{BB962C8B-B14F-4D97-AF65-F5344CB8AC3E}">
        <p14:creationId xmlns:p14="http://schemas.microsoft.com/office/powerpoint/2010/main" val="365810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20">
            <a:extLst>
              <a:ext uri="{FF2B5EF4-FFF2-40B4-BE49-F238E27FC236}">
                <a16:creationId xmlns:a16="http://schemas.microsoft.com/office/drawing/2014/main" id="{9AC0903C-2387-BC9F-75C2-19F12E479382}"/>
              </a:ext>
            </a:extLst>
          </p:cNvPr>
          <p:cNvSpPr/>
          <p:nvPr/>
        </p:nvSpPr>
        <p:spPr bwMode="auto">
          <a:xfrm>
            <a:off x="8318788" y="1577254"/>
            <a:ext cx="1944688" cy="1152525"/>
          </a:xfrm>
          <a:prstGeom prst="chevron">
            <a:avLst>
              <a:gd name="adj" fmla="val 20808"/>
            </a:avLst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dirty="0"/>
              <a:t>Disabling</a:t>
            </a:r>
          </a:p>
          <a:p>
            <a:pPr algn="ctr">
              <a:defRPr/>
            </a:pPr>
            <a:endParaRPr lang="en-GB" sz="1050" dirty="0"/>
          </a:p>
          <a:p>
            <a:pPr algn="ctr">
              <a:defRPr/>
            </a:pPr>
            <a:r>
              <a:rPr lang="en-GB" dirty="0"/>
              <a:t>Syndrome</a:t>
            </a:r>
          </a:p>
        </p:txBody>
      </p:sp>
      <p:sp>
        <p:nvSpPr>
          <p:cNvPr id="5" name="Chevron 21">
            <a:extLst>
              <a:ext uri="{FF2B5EF4-FFF2-40B4-BE49-F238E27FC236}">
                <a16:creationId xmlns:a16="http://schemas.microsoft.com/office/drawing/2014/main" id="{F3C4E42C-120F-F551-0698-350141148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463" y="1574079"/>
            <a:ext cx="1728788" cy="1158875"/>
          </a:xfrm>
          <a:prstGeom prst="chevron">
            <a:avLst>
              <a:gd name="adj" fmla="val 19062"/>
            </a:avLst>
          </a:prstGeom>
          <a:solidFill>
            <a:srgbClr val="FFC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latin typeface="Times" panose="02020603050405020304" pitchFamily="18" charset="0"/>
              </a:rPr>
              <a:t>Mild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latin typeface="Times" panose="02020603050405020304" pitchFamily="18" charset="0"/>
              </a:rPr>
              <a:t>signs</a:t>
            </a:r>
          </a:p>
        </p:txBody>
      </p:sp>
      <p:sp>
        <p:nvSpPr>
          <p:cNvPr id="6" name="Chevron 22">
            <a:extLst>
              <a:ext uri="{FF2B5EF4-FFF2-40B4-BE49-F238E27FC236}">
                <a16:creationId xmlns:a16="http://schemas.microsoft.com/office/drawing/2014/main" id="{8198961B-E3EF-29F6-8B01-BDAC427E4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601" y="1577254"/>
            <a:ext cx="1565275" cy="1152525"/>
          </a:xfrm>
          <a:prstGeom prst="chevron">
            <a:avLst>
              <a:gd name="adj" fmla="val 18071"/>
            </a:avLst>
          </a:prstGeom>
          <a:solidFill>
            <a:srgbClr val="FFFF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" panose="02020603050405020304" pitchFamily="18" charset="0"/>
              </a:rPr>
              <a:t>Atrophy</a:t>
            </a:r>
          </a:p>
        </p:txBody>
      </p:sp>
      <p:sp>
        <p:nvSpPr>
          <p:cNvPr id="7" name="Chevron 23">
            <a:extLst>
              <a:ext uri="{FF2B5EF4-FFF2-40B4-BE49-F238E27FC236}">
                <a16:creationId xmlns:a16="http://schemas.microsoft.com/office/drawing/2014/main" id="{4B10BEC4-E988-AFF9-12D0-1FBB20A29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688" y="1577254"/>
            <a:ext cx="1563688" cy="1152525"/>
          </a:xfrm>
          <a:prstGeom prst="chevron">
            <a:avLst>
              <a:gd name="adj" fmla="val 18052"/>
            </a:avLst>
          </a:prstGeom>
          <a:solidFill>
            <a:srgbClr val="FFFF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imes" panose="02020603050405020304" pitchFamily="18" charset="0"/>
              </a:rPr>
              <a:t>Connection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>
              <a:latin typeface="Times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imes" panose="02020603050405020304" pitchFamily="18" charset="0"/>
              </a:rPr>
              <a:t>breakdown</a:t>
            </a:r>
          </a:p>
        </p:txBody>
      </p:sp>
      <p:sp>
        <p:nvSpPr>
          <p:cNvPr id="8" name="Chevron 24">
            <a:extLst>
              <a:ext uri="{FF2B5EF4-FFF2-40B4-BE49-F238E27FC236}">
                <a16:creationId xmlns:a16="http://schemas.microsoft.com/office/drawing/2014/main" id="{80B59371-2851-EB10-C0D5-04986E933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3" y="1577254"/>
            <a:ext cx="1565275" cy="1152525"/>
          </a:xfrm>
          <a:prstGeom prst="chevron">
            <a:avLst>
              <a:gd name="adj" fmla="val 18071"/>
            </a:avLst>
          </a:prstGeom>
          <a:solidFill>
            <a:srgbClr val="10CCE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" panose="02020603050405020304" pitchFamily="18" charset="0"/>
              </a:rPr>
              <a:t>‘Junk’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" panose="02020603050405020304" pitchFamily="18" charset="0"/>
              </a:rPr>
              <a:t>proteins </a:t>
            </a:r>
          </a:p>
        </p:txBody>
      </p:sp>
      <p:sp>
        <p:nvSpPr>
          <p:cNvPr id="9" name="Chevron 25">
            <a:extLst>
              <a:ext uri="{FF2B5EF4-FFF2-40B4-BE49-F238E27FC236}">
                <a16:creationId xmlns:a16="http://schemas.microsoft.com/office/drawing/2014/main" id="{ED833607-40BC-B402-A8DB-CF10A4B48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813" y="1580429"/>
            <a:ext cx="1085850" cy="1146175"/>
          </a:xfrm>
          <a:prstGeom prst="chevron">
            <a:avLst>
              <a:gd name="adj" fmla="val 18069"/>
            </a:avLst>
          </a:prstGeom>
          <a:solidFill>
            <a:srgbClr val="92D05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10" name="Up Arrow 37">
            <a:extLst>
              <a:ext uri="{FF2B5EF4-FFF2-40B4-BE49-F238E27FC236}">
                <a16:creationId xmlns:a16="http://schemas.microsoft.com/office/drawing/2014/main" id="{2B247E90-45EE-9CF8-16DF-DF970CDEF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688" y="2783754"/>
            <a:ext cx="576263" cy="50323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10CCE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11" name="Picture 28">
            <a:extLst>
              <a:ext uri="{FF2B5EF4-FFF2-40B4-BE49-F238E27FC236}">
                <a16:creationId xmlns:a16="http://schemas.microsoft.com/office/drawing/2014/main" id="{F834A94C-0E16-985B-BC95-85E3B1806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76" y="3429000"/>
            <a:ext cx="1116012" cy="1041400"/>
          </a:xfrm>
          <a:prstGeom prst="rect">
            <a:avLst/>
          </a:prstGeom>
          <a:noFill/>
          <a:ln w="57150">
            <a:solidFill>
              <a:srgbClr val="10CC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>
            <a:extLst>
              <a:ext uri="{FF2B5EF4-FFF2-40B4-BE49-F238E27FC236}">
                <a16:creationId xmlns:a16="http://schemas.microsoft.com/office/drawing/2014/main" id="{3B4B52AD-275E-2231-32AB-2858AD610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151" y="4551362"/>
            <a:ext cx="1116012" cy="998538"/>
          </a:xfrm>
          <a:prstGeom prst="rect">
            <a:avLst/>
          </a:prstGeom>
          <a:noFill/>
          <a:ln w="57150">
            <a:solidFill>
              <a:srgbClr val="10CC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9D9250-09FC-F6F5-8356-B4EAE2DDD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512" y="5562600"/>
            <a:ext cx="2530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imes" panose="02020603050405020304" pitchFamily="18" charset="0"/>
              </a:rPr>
              <a:t>4R TAU pathology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3CE07FC-2644-6C8E-2F83-6B05E906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Neuropathology in PSP and CBD</a:t>
            </a:r>
          </a:p>
        </p:txBody>
      </p:sp>
      <p:sp>
        <p:nvSpPr>
          <p:cNvPr id="17" name="AutoShape 2" descr="Figure 4">
            <a:extLst>
              <a:ext uri="{FF2B5EF4-FFF2-40B4-BE49-F238E27FC236}">
                <a16:creationId xmlns:a16="http://schemas.microsoft.com/office/drawing/2014/main" id="{AA0237B6-0CCD-068E-A4E2-7B67A39948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B4D492-76F4-916A-53E9-C0321D53B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326" y="3225800"/>
            <a:ext cx="4229100" cy="23241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127B85B-614D-20C3-6F92-942DC8B9E0B4}"/>
              </a:ext>
            </a:extLst>
          </p:cNvPr>
          <p:cNvSpPr txBox="1"/>
          <p:nvPr/>
        </p:nvSpPr>
        <p:spPr>
          <a:xfrm>
            <a:off x="5943600" y="5793432"/>
            <a:ext cx="50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Koga et al, JNNP 2022</a:t>
            </a:r>
          </a:p>
        </p:txBody>
      </p:sp>
    </p:spTree>
    <p:extLst>
      <p:ext uri="{BB962C8B-B14F-4D97-AF65-F5344CB8AC3E}">
        <p14:creationId xmlns:p14="http://schemas.microsoft.com/office/powerpoint/2010/main" val="353952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800227" y="1958355"/>
            <a:ext cx="788071" cy="38688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Gene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948197" y="1257299"/>
            <a:ext cx="1506316" cy="38688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Environment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668986" y="1749576"/>
            <a:ext cx="1506316" cy="386884"/>
          </a:xfrm>
          <a:prstGeom prst="roundRect">
            <a:avLst/>
          </a:prstGeom>
          <a:solidFill>
            <a:srgbClr val="99FFCC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Inflammation 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988261" y="2505954"/>
            <a:ext cx="1323430" cy="386884"/>
          </a:xfrm>
          <a:prstGeom prst="roundRect">
            <a:avLst/>
          </a:prstGeom>
          <a:solidFill>
            <a:srgbClr val="CCFF33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Spread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06055" y="3203713"/>
            <a:ext cx="1832185" cy="386884"/>
          </a:xfrm>
          <a:prstGeom prst="roundRect">
            <a:avLst/>
          </a:prstGeom>
          <a:solidFill>
            <a:srgbClr val="CCFF33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Synaptic function 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988263" y="3900328"/>
            <a:ext cx="1964359" cy="338260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Neural oscillations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138833" y="2507178"/>
            <a:ext cx="1217022" cy="386884"/>
          </a:xfrm>
          <a:prstGeom prst="roundRect">
            <a:avLst/>
          </a:prstGeom>
          <a:solidFill>
            <a:srgbClr val="CCFF33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Cell death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64622" y="3203717"/>
            <a:ext cx="1975999" cy="386884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Neurotransmitters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564461" y="3872806"/>
            <a:ext cx="1858784" cy="386884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Connectivity 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618224" y="2507102"/>
            <a:ext cx="1378297" cy="386884"/>
          </a:xfrm>
          <a:prstGeom prst="roundRect">
            <a:avLst/>
          </a:prstGeom>
          <a:solidFill>
            <a:srgbClr val="99FFCC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Aggregation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413165" y="4595698"/>
            <a:ext cx="2161378" cy="386884"/>
          </a:xfrm>
          <a:prstGeom prst="round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latin typeface="Arial" charset="0"/>
                <a:cs typeface="Arial" charset="0"/>
              </a:rPr>
              <a:t>Behaviour, Cognition</a:t>
            </a:r>
          </a:p>
        </p:txBody>
      </p:sp>
      <p:cxnSp>
        <p:nvCxnSpPr>
          <p:cNvPr id="16" name="Elbow Connector 15"/>
          <p:cNvCxnSpPr>
            <a:stCxn id="4" idx="3"/>
            <a:endCxn id="13" idx="0"/>
          </p:cNvCxnSpPr>
          <p:nvPr/>
        </p:nvCxnSpPr>
        <p:spPr bwMode="auto">
          <a:xfrm>
            <a:off x="2588298" y="2151800"/>
            <a:ext cx="719074" cy="355303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18" name="Elbow Connector 17"/>
          <p:cNvCxnSpPr>
            <a:stCxn id="4" idx="3"/>
            <a:endCxn id="6" idx="1"/>
          </p:cNvCxnSpPr>
          <p:nvPr/>
        </p:nvCxnSpPr>
        <p:spPr bwMode="auto">
          <a:xfrm flipV="1">
            <a:off x="2588298" y="1943018"/>
            <a:ext cx="1080690" cy="208780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20" name="Elbow Connector 19"/>
          <p:cNvCxnSpPr>
            <a:stCxn id="5" idx="2"/>
            <a:endCxn id="13" idx="0"/>
          </p:cNvCxnSpPr>
          <p:nvPr/>
        </p:nvCxnSpPr>
        <p:spPr bwMode="auto">
          <a:xfrm rot="16200000" flipH="1">
            <a:off x="2572905" y="1772636"/>
            <a:ext cx="862918" cy="606015"/>
          </a:xfrm>
          <a:prstGeom prst="bentConnector3">
            <a:avLst>
              <a:gd name="adj1" fmla="val 34512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23" name="Elbow Connector 22"/>
          <p:cNvCxnSpPr>
            <a:stCxn id="13" idx="3"/>
            <a:endCxn id="7" idx="1"/>
          </p:cNvCxnSpPr>
          <p:nvPr/>
        </p:nvCxnSpPr>
        <p:spPr bwMode="auto">
          <a:xfrm flipV="1">
            <a:off x="3996522" y="2699397"/>
            <a:ext cx="991741" cy="1147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26" name="Elbow Connector 25"/>
          <p:cNvCxnSpPr>
            <a:stCxn id="13" idx="3"/>
            <a:endCxn id="8" idx="0"/>
          </p:cNvCxnSpPr>
          <p:nvPr/>
        </p:nvCxnSpPr>
        <p:spPr bwMode="auto">
          <a:xfrm>
            <a:off x="3996520" y="2700543"/>
            <a:ext cx="425626" cy="50317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29" name="Elbow Connector 28"/>
          <p:cNvCxnSpPr>
            <a:stCxn id="8" idx="3"/>
          </p:cNvCxnSpPr>
          <p:nvPr/>
        </p:nvCxnSpPr>
        <p:spPr bwMode="auto">
          <a:xfrm flipV="1">
            <a:off x="5338240" y="2892840"/>
            <a:ext cx="330857" cy="504316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3" name="Elbow Connector 32"/>
          <p:cNvCxnSpPr>
            <a:stCxn id="6" idx="3"/>
            <a:endCxn id="10" idx="0"/>
          </p:cNvCxnSpPr>
          <p:nvPr/>
        </p:nvCxnSpPr>
        <p:spPr bwMode="auto">
          <a:xfrm>
            <a:off x="5175302" y="1943017"/>
            <a:ext cx="2572040" cy="56416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5" name="Elbow Connector 34"/>
          <p:cNvCxnSpPr>
            <a:stCxn id="10" idx="1"/>
            <a:endCxn id="11" idx="0"/>
          </p:cNvCxnSpPr>
          <p:nvPr/>
        </p:nvCxnSpPr>
        <p:spPr bwMode="auto">
          <a:xfrm rot="10800000" flipV="1">
            <a:off x="6952624" y="2700621"/>
            <a:ext cx="186211" cy="50309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44" name="Elbow Connector 43"/>
          <p:cNvCxnSpPr>
            <a:stCxn id="10" idx="3"/>
            <a:endCxn id="12" idx="0"/>
          </p:cNvCxnSpPr>
          <p:nvPr/>
        </p:nvCxnSpPr>
        <p:spPr bwMode="auto">
          <a:xfrm>
            <a:off x="8355855" y="2700620"/>
            <a:ext cx="137998" cy="1172186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46" name="Elbow Connector 45"/>
          <p:cNvCxnSpPr>
            <a:stCxn id="11" idx="3"/>
            <a:endCxn id="12" idx="0"/>
          </p:cNvCxnSpPr>
          <p:nvPr/>
        </p:nvCxnSpPr>
        <p:spPr bwMode="auto">
          <a:xfrm>
            <a:off x="7940619" y="3397161"/>
            <a:ext cx="553234" cy="475647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48" name="Elbow Connector 47"/>
          <p:cNvCxnSpPr>
            <a:stCxn id="8" idx="2"/>
            <a:endCxn id="9" idx="1"/>
          </p:cNvCxnSpPr>
          <p:nvPr/>
        </p:nvCxnSpPr>
        <p:spPr bwMode="auto">
          <a:xfrm rot="16200000" flipH="1">
            <a:off x="4465774" y="3546971"/>
            <a:ext cx="478861" cy="566117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50" name="Elbow Connector 49"/>
          <p:cNvCxnSpPr>
            <a:stCxn id="11" idx="2"/>
            <a:endCxn id="9" idx="0"/>
          </p:cNvCxnSpPr>
          <p:nvPr/>
        </p:nvCxnSpPr>
        <p:spPr bwMode="auto">
          <a:xfrm rot="5400000">
            <a:off x="6306667" y="3254373"/>
            <a:ext cx="309728" cy="982180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52" name="Elbow Connector 51"/>
          <p:cNvCxnSpPr>
            <a:stCxn id="9" idx="2"/>
            <a:endCxn id="14" idx="1"/>
          </p:cNvCxnSpPr>
          <p:nvPr/>
        </p:nvCxnSpPr>
        <p:spPr bwMode="auto">
          <a:xfrm rot="16200000" flipH="1">
            <a:off x="6416527" y="3792502"/>
            <a:ext cx="550552" cy="144272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55" name="Elbow Connector 54"/>
          <p:cNvCxnSpPr>
            <a:stCxn id="9" idx="3"/>
            <a:endCxn id="12" idx="1"/>
          </p:cNvCxnSpPr>
          <p:nvPr/>
        </p:nvCxnSpPr>
        <p:spPr bwMode="auto">
          <a:xfrm flipV="1">
            <a:off x="6952622" y="4066248"/>
            <a:ext cx="611841" cy="3210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59" name="Elbow Connector 58"/>
          <p:cNvCxnSpPr>
            <a:stCxn id="12" idx="2"/>
            <a:endCxn id="14" idx="0"/>
          </p:cNvCxnSpPr>
          <p:nvPr/>
        </p:nvCxnSpPr>
        <p:spPr bwMode="auto">
          <a:xfrm rot="16200000" flipH="1">
            <a:off x="8325849" y="4427695"/>
            <a:ext cx="336008" cy="1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61" name="Elbow Connector 60"/>
          <p:cNvCxnSpPr>
            <a:stCxn id="7" idx="3"/>
            <a:endCxn id="10" idx="1"/>
          </p:cNvCxnSpPr>
          <p:nvPr/>
        </p:nvCxnSpPr>
        <p:spPr bwMode="auto">
          <a:xfrm>
            <a:off x="6311693" y="2699395"/>
            <a:ext cx="827141" cy="1224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Rounded Rectangle 69"/>
          <p:cNvSpPr/>
          <p:nvPr/>
        </p:nvSpPr>
        <p:spPr bwMode="auto">
          <a:xfrm>
            <a:off x="9202911" y="5339694"/>
            <a:ext cx="1207914" cy="365781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GB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Survival</a:t>
            </a:r>
          </a:p>
        </p:txBody>
      </p:sp>
      <p:cxnSp>
        <p:nvCxnSpPr>
          <p:cNvPr id="72" name="Elbow Connector 71"/>
          <p:cNvCxnSpPr>
            <a:stCxn id="14" idx="3"/>
            <a:endCxn id="70" idx="0"/>
          </p:cNvCxnSpPr>
          <p:nvPr/>
        </p:nvCxnSpPr>
        <p:spPr bwMode="auto">
          <a:xfrm>
            <a:off x="9574545" y="4789140"/>
            <a:ext cx="232325" cy="55055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8" name="Straight Arrow Connector 77"/>
          <p:cNvCxnSpPr>
            <a:stCxn id="11" idx="1"/>
            <a:endCxn id="8" idx="3"/>
          </p:cNvCxnSpPr>
          <p:nvPr/>
        </p:nvCxnSpPr>
        <p:spPr bwMode="auto">
          <a:xfrm flipH="1" flipV="1">
            <a:off x="5338238" y="3397156"/>
            <a:ext cx="626382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4784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74180" y="3628351"/>
            <a:ext cx="2348594" cy="2271032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Primary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Progressive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Aphasia</a:t>
            </a:r>
          </a:p>
        </p:txBody>
      </p:sp>
      <p:sp>
        <p:nvSpPr>
          <p:cNvPr id="6" name="Oval 5"/>
          <p:cNvSpPr/>
          <p:nvPr/>
        </p:nvSpPr>
        <p:spPr>
          <a:xfrm>
            <a:off x="3567178" y="3628351"/>
            <a:ext cx="2348594" cy="2271032"/>
          </a:xfrm>
          <a:prstGeom prst="ellipse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Behavioural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Variant FTD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13538" y="5593922"/>
            <a:ext cx="337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Gorno-Tempini</a:t>
            </a:r>
            <a:r>
              <a:rPr lang="en-US" dirty="0"/>
              <a:t> et al 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94031" y="6488668"/>
            <a:ext cx="229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Rascovsky</a:t>
            </a:r>
            <a:r>
              <a:rPr lang="en-US" dirty="0"/>
              <a:t> et al 2011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94031" y="5295673"/>
            <a:ext cx="229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Armstrong et al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4031" y="5938337"/>
            <a:ext cx="229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Litvan</a:t>
            </a:r>
            <a:r>
              <a:rPr lang="en-US" dirty="0"/>
              <a:t> et al., 1996</a:t>
            </a:r>
          </a:p>
          <a:p>
            <a:pPr algn="r"/>
            <a:r>
              <a:rPr lang="en-US" dirty="0"/>
              <a:t> </a:t>
            </a:r>
            <a:r>
              <a:rPr lang="en-US" dirty="0" err="1"/>
              <a:t>Höglinger</a:t>
            </a:r>
            <a:r>
              <a:rPr lang="en-US" dirty="0"/>
              <a:t> et al., 2017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468826" y="3559277"/>
            <a:ext cx="5158254" cy="30253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88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74180" y="3628351"/>
            <a:ext cx="2348594" cy="2271032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Primary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Progressive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Aphasia</a:t>
            </a:r>
          </a:p>
        </p:txBody>
      </p:sp>
      <p:sp>
        <p:nvSpPr>
          <p:cNvPr id="5" name="Oval 4"/>
          <p:cNvSpPr/>
          <p:nvPr/>
        </p:nvSpPr>
        <p:spPr>
          <a:xfrm>
            <a:off x="6169356" y="1184059"/>
            <a:ext cx="2348594" cy="2271032"/>
          </a:xfrm>
          <a:prstGeom prst="ellipse">
            <a:avLst/>
          </a:prstGeom>
          <a:solidFill>
            <a:srgbClr val="FFC000">
              <a:alpha val="4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Corticobasal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Syndrome</a:t>
            </a:r>
          </a:p>
        </p:txBody>
      </p:sp>
      <p:sp>
        <p:nvSpPr>
          <p:cNvPr id="6" name="Oval 5"/>
          <p:cNvSpPr/>
          <p:nvPr/>
        </p:nvSpPr>
        <p:spPr>
          <a:xfrm>
            <a:off x="3567178" y="3628351"/>
            <a:ext cx="2348594" cy="2271032"/>
          </a:xfrm>
          <a:prstGeom prst="ellipse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Behavioural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Variant FTD</a:t>
            </a:r>
          </a:p>
        </p:txBody>
      </p:sp>
      <p:sp>
        <p:nvSpPr>
          <p:cNvPr id="7" name="Oval 6"/>
          <p:cNvSpPr/>
          <p:nvPr/>
        </p:nvSpPr>
        <p:spPr>
          <a:xfrm>
            <a:off x="3484439" y="1184059"/>
            <a:ext cx="2348594" cy="2271032"/>
          </a:xfrm>
          <a:prstGeom prst="ellipse">
            <a:avLst/>
          </a:prstGeom>
          <a:solidFill>
            <a:schemeClr val="accent3">
              <a:lumMod val="75000"/>
              <a:alpha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Progressive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Supranuclear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Palsy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13538" y="5593922"/>
            <a:ext cx="337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Gorno-Tempini</a:t>
            </a:r>
            <a:r>
              <a:rPr lang="en-US" dirty="0"/>
              <a:t> et al 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94031" y="6488668"/>
            <a:ext cx="229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Rascovsky</a:t>
            </a:r>
            <a:r>
              <a:rPr lang="en-US" dirty="0"/>
              <a:t> et al 2011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94031" y="5295673"/>
            <a:ext cx="229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Armstrong et al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4031" y="5938337"/>
            <a:ext cx="229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Litvan</a:t>
            </a:r>
            <a:r>
              <a:rPr lang="en-US" dirty="0"/>
              <a:t> et al., 1996</a:t>
            </a:r>
          </a:p>
          <a:p>
            <a:pPr algn="r"/>
            <a:r>
              <a:rPr lang="en-US" dirty="0"/>
              <a:t> </a:t>
            </a:r>
            <a:r>
              <a:rPr lang="en-US" dirty="0" err="1"/>
              <a:t>Höglinger</a:t>
            </a:r>
            <a:r>
              <a:rPr lang="en-US" dirty="0"/>
              <a:t> et al.,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3155" y="454270"/>
            <a:ext cx="468692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“Parkinson-plus”</a:t>
            </a: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Frontotemporal dementia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468826" y="3559277"/>
            <a:ext cx="5158254" cy="30253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21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C1A107A37A54D91BC57370395A2C5" ma:contentTypeVersion="16" ma:contentTypeDescription="Create a new document." ma:contentTypeScope="" ma:versionID="88a0bea85489eef1c19e0a5b88535e24">
  <xsd:schema xmlns:xsd="http://www.w3.org/2001/XMLSchema" xmlns:xs="http://www.w3.org/2001/XMLSchema" xmlns:p="http://schemas.microsoft.com/office/2006/metadata/properties" xmlns:ns2="a05e0708-8021-447a-b406-39ce3f2b19a6" xmlns:ns3="f99b252e-3e75-48ca-ba53-9d771ae125f4" targetNamespace="http://schemas.microsoft.com/office/2006/metadata/properties" ma:root="true" ma:fieldsID="d35533a438d9ad37a5042d4b39c55d1d" ns2:_="" ns3:_="">
    <xsd:import namespace="a05e0708-8021-447a-b406-39ce3f2b19a6"/>
    <xsd:import namespace="f99b252e-3e75-48ca-ba53-9d771ae125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e0708-8021-447a-b406-39ce3f2b19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c3d9996-164f-4fca-91be-6a7bfbc27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b252e-3e75-48ca-ba53-9d771ae125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c4f901-8166-40b0-9b1b-4fee6f13fa85}" ma:internalName="TaxCatchAll" ma:showField="CatchAllData" ma:web="f99b252e-3e75-48ca-ba53-9d771ae125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6D912A-B034-409A-864F-79B7C5AA57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FF14D3-E4C6-4F55-8763-CA286095BD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e0708-8021-447a-b406-39ce3f2b19a6"/>
    <ds:schemaRef ds:uri="f99b252e-3e75-48ca-ba53-9d771ae125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2364</Words>
  <Application>Microsoft Office PowerPoint</Application>
  <PresentationFormat>Widescreen</PresentationFormat>
  <Paragraphs>621</Paragraphs>
  <Slides>54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interfaceregular</vt:lpstr>
      <vt:lpstr>Mistral</vt:lpstr>
      <vt:lpstr>Times</vt:lpstr>
      <vt:lpstr>Office Theme</vt:lpstr>
      <vt:lpstr>Chart</vt:lpstr>
      <vt:lpstr>Progressive supranuclear palsy and Corticobasal syndrome</vt:lpstr>
      <vt:lpstr>Overview</vt:lpstr>
      <vt:lpstr>PowerPoint Presentation</vt:lpstr>
      <vt:lpstr>Prevalence (PSP/CBS)</vt:lpstr>
      <vt:lpstr>Clinical syndrome v pathological findings – some terminology</vt:lpstr>
      <vt:lpstr>Neuropathology in PSP and CBD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Progressive supranuclear palsy</vt:lpstr>
      <vt:lpstr>Diagnosing ‘classical’ PSP</vt:lpstr>
      <vt:lpstr>What symptoms predict PSP vs CBD, MSA, PD, bvFTD Respondek et al Mov Dis 2017</vt:lpstr>
      <vt:lpstr>PSP versus PD </vt:lpstr>
      <vt:lpstr>PowerPoint Presentation</vt:lpstr>
      <vt:lpstr>Impulsivity - physical and mental </vt:lpstr>
      <vt:lpstr>Apathy:  Common – frustrating – harmful</vt:lpstr>
      <vt:lpstr>PSP - apathetic AND impulsive </vt:lpstr>
      <vt:lpstr>PSP and FTD-PSP overlap</vt:lpstr>
      <vt:lpstr>Quick bedside test = Verbal fluency</vt:lpstr>
      <vt:lpstr>PowerPoint Presentation</vt:lpstr>
      <vt:lpstr>PSP variants </vt:lpstr>
      <vt:lpstr>Midbrain atrophy</vt:lpstr>
      <vt:lpstr>PowerPoint Presentation</vt:lpstr>
      <vt:lpstr>Progression and staging</vt:lpstr>
      <vt:lpstr>Survival</vt:lpstr>
      <vt:lpstr>Corticobasal syndrome</vt:lpstr>
      <vt:lpstr>PowerPoint Presentation</vt:lpstr>
      <vt:lpstr>PowerPoint Presentation</vt:lpstr>
      <vt:lpstr>PowerPoint Presentation</vt:lpstr>
      <vt:lpstr>PowerPoint Presentation</vt:lpstr>
      <vt:lpstr>Other investigations</vt:lpstr>
      <vt:lpstr>Management of PSP/CBS</vt:lpstr>
      <vt:lpstr>Autonomy and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Symptomatic Treatments 6 – psychosis  </vt:lpstr>
      <vt:lpstr>Harm avoidance </vt:lpstr>
      <vt:lpstr>PowerPoint Presentation</vt:lpstr>
      <vt:lpstr>PowerPoint Presentation</vt:lpstr>
      <vt:lpstr>PowerPoint Presentation</vt:lpstr>
      <vt:lpstr>The future in PSP and CBS</vt:lpstr>
      <vt:lpstr>We’ve learnt a lot about PSP/CBS in the past two decades</vt:lpstr>
      <vt:lpstr>PowerPoint Presentation</vt:lpstr>
      <vt:lpstr>Challenges in developing disease modifying drugs</vt:lpstr>
      <vt:lpstr>Improving management and symptom control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Progressive supranuclear palsy and Corticobasal syndrome</dc:title>
  <dc:creator>David Whiteside</dc:creator>
  <cp:lastModifiedBy>Carol Amirghiasvand</cp:lastModifiedBy>
  <cp:revision>32</cp:revision>
  <dcterms:created xsi:type="dcterms:W3CDTF">2022-10-16T16:16:01Z</dcterms:created>
  <dcterms:modified xsi:type="dcterms:W3CDTF">2022-11-09T12:54:28Z</dcterms:modified>
</cp:coreProperties>
</file>