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sldIdLst>
    <p:sldId id="281" r:id="rId5"/>
    <p:sldId id="282" r:id="rId6"/>
    <p:sldId id="283" r:id="rId7"/>
    <p:sldId id="284" r:id="rId8"/>
    <p:sldId id="285" r:id="rId9"/>
    <p:sldId id="286" r:id="rId10"/>
    <p:sldId id="287" r:id="rId11"/>
    <p:sldId id="295" r:id="rId12"/>
    <p:sldId id="288" r:id="rId13"/>
    <p:sldId id="290" r:id="rId14"/>
    <p:sldId id="289" r:id="rId15"/>
    <p:sldId id="291" r:id="rId16"/>
    <p:sldId id="293" r:id="rId17"/>
    <p:sldId id="292" r:id="rId18"/>
    <p:sldId id="2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80" d="100"/>
          <a:sy n="80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1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r="-1" b="21257"/>
          <a:stretch/>
        </p:blipFill>
        <p:spPr>
          <a:xfrm>
            <a:off x="474133" y="448007"/>
            <a:ext cx="11243734" cy="59097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863063"/>
            <a:ext cx="9452086" cy="267764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Speech and Language Therapy: PSP/CBD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2933700" y="4755438"/>
            <a:ext cx="632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Caroline Jeffries-Shaw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Principal Speech and Language Therapist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Croydon Health Services NHS Trust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Carolinejeffries-shaw@nhs.net</a:t>
            </a:r>
          </a:p>
        </p:txBody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Diet/Fluid Modifications</a:t>
            </a:r>
          </a:p>
        </p:txBody>
      </p:sp>
      <p:pic>
        <p:nvPicPr>
          <p:cNvPr id="4" name="Picture 3" descr="Clinical Application of Quantitative Nursing for Lower Cranial Nerve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603499"/>
            <a:ext cx="4613564" cy="3811155"/>
          </a:xfrm>
          <a:prstGeom prst="rect">
            <a:avLst/>
          </a:prstGeom>
        </p:spPr>
      </p:pic>
      <p:pic>
        <p:nvPicPr>
          <p:cNvPr id="5" name="Picture 4" descr="Catherine's Freebie Downloads - Catherine Saxelby's Foodwat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6" y="4668982"/>
            <a:ext cx="1828800" cy="149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ecomendaciones nutricionales para pacientes con disfagia - PiCuid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4" y="4419600"/>
            <a:ext cx="4100945" cy="1995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4403" b="12570"/>
          <a:stretch/>
        </p:blipFill>
        <p:spPr>
          <a:xfrm>
            <a:off x="360218" y="2442778"/>
            <a:ext cx="1981200" cy="1690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485" y="2625918"/>
            <a:ext cx="3925007" cy="150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41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Alternative nutrition/hydration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PEG or not to PEG</a:t>
            </a:r>
          </a:p>
          <a:p>
            <a:r>
              <a:rPr lang="en-GB" dirty="0"/>
              <a:t>Discuss early with the person and support network to gain insight into their wishes</a:t>
            </a:r>
          </a:p>
          <a:p>
            <a:r>
              <a:rPr lang="en-GB" dirty="0"/>
              <a:t>Involve MDT early; gastro team, dietetics, neurologists</a:t>
            </a:r>
          </a:p>
          <a:p>
            <a:r>
              <a:rPr lang="en-GB" dirty="0"/>
              <a:t>Document in ACP</a:t>
            </a:r>
          </a:p>
          <a:p>
            <a:r>
              <a:rPr lang="en-GB" dirty="0"/>
              <a:t>Give information: mytube.mymnd.org.uk</a:t>
            </a:r>
          </a:p>
        </p:txBody>
      </p:sp>
    </p:spTree>
    <p:extLst>
      <p:ext uri="{BB962C8B-B14F-4D97-AF65-F5344CB8AC3E}">
        <p14:creationId xmlns:p14="http://schemas.microsoft.com/office/powerpoint/2010/main" val="419403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History: 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Patient GI (male) referred at age 68 to SLT, working diagnosis of PD</a:t>
            </a:r>
          </a:p>
          <a:p>
            <a:r>
              <a:rPr lang="en-GB" dirty="0"/>
              <a:t>Previous CVA, Type 2 diabetic</a:t>
            </a:r>
          </a:p>
          <a:p>
            <a:r>
              <a:rPr lang="en-GB" dirty="0"/>
              <a:t>Approximately a year later diagnosis of PSP made</a:t>
            </a:r>
          </a:p>
          <a:p>
            <a:r>
              <a:rPr lang="en-GB" dirty="0"/>
              <a:t>Social History; wife (qualified carer), 2 children (one a GP), 2 grandchildren</a:t>
            </a:r>
          </a:p>
          <a:p>
            <a:r>
              <a:rPr lang="en-GB" dirty="0"/>
              <a:t>Initially therapy focussed on SLOP strategies:</a:t>
            </a:r>
          </a:p>
          <a:p>
            <a:pPr lvl="1"/>
            <a:r>
              <a:rPr lang="en-GB" dirty="0"/>
              <a:t>Slow</a:t>
            </a:r>
          </a:p>
          <a:p>
            <a:pPr lvl="1"/>
            <a:r>
              <a:rPr lang="en-GB" dirty="0"/>
              <a:t>Loud</a:t>
            </a:r>
          </a:p>
          <a:p>
            <a:pPr lvl="1"/>
            <a:r>
              <a:rPr lang="en-GB" dirty="0"/>
              <a:t>Over articulate</a:t>
            </a:r>
          </a:p>
          <a:p>
            <a:pPr lvl="1"/>
            <a:r>
              <a:rPr lang="en-GB" dirty="0"/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39642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 cont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Development of alphabet chart and frequent use phrases specific to client. </a:t>
            </a:r>
          </a:p>
          <a:p>
            <a:r>
              <a:rPr lang="en-GB" dirty="0"/>
              <a:t>Assessment for IPad with text to speech app</a:t>
            </a:r>
          </a:p>
          <a:p>
            <a:r>
              <a:rPr lang="en-GB" dirty="0"/>
              <a:t>Go Talk device provided to enable participation in church meetings</a:t>
            </a:r>
          </a:p>
          <a:p>
            <a:r>
              <a:rPr lang="en-GB" dirty="0"/>
              <a:t>Initially diet and fluid modifications implemented</a:t>
            </a:r>
          </a:p>
          <a:p>
            <a:r>
              <a:rPr lang="en-GB" dirty="0"/>
              <a:t>Dislike for thickener++</a:t>
            </a:r>
          </a:p>
          <a:p>
            <a:r>
              <a:rPr lang="en-GB" dirty="0"/>
              <a:t>PEG fitted in 2018 approx. 1 year after PSP diagnosis made</a:t>
            </a:r>
          </a:p>
          <a:p>
            <a:r>
              <a:rPr lang="en-GB" dirty="0"/>
              <a:t>SLT/Dietician worked closely as complications with blood sugars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8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pic>
        <p:nvPicPr>
          <p:cNvPr id="6" name="Content Placeholder 5" descr="MSS: Bring us your burning science questi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06" y="2603500"/>
            <a:ext cx="3416300" cy="3416300"/>
          </a:xfrm>
        </p:spPr>
      </p:pic>
    </p:spTree>
    <p:extLst>
      <p:ext uri="{BB962C8B-B14F-4D97-AF65-F5344CB8AC3E}">
        <p14:creationId xmlns:p14="http://schemas.microsoft.com/office/powerpoint/2010/main" val="3323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Communication impairments in people with progressive supranuclear palsy: A tutorial.  Kim, J &amp; McCann, C Journal of Communication Disorders 56 (2015) 76 -87</a:t>
            </a:r>
          </a:p>
          <a:p>
            <a:r>
              <a:rPr lang="en-GB" dirty="0"/>
              <a:t>Language impairment in progressive supranuclear palsy and corticobasal syndrome. Peterson, K, Patterson, K and Rowe, J. Journal of Neurology 2021; 268 (3): 796 – 809</a:t>
            </a:r>
          </a:p>
          <a:p>
            <a:r>
              <a:rPr lang="en-GB" dirty="0"/>
              <a:t>IDDSI: International Dysphagia Diet Standardisation Initiative 2019 (iddsi.org)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66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31210"/>
            <a:ext cx="9637737" cy="1829953"/>
          </a:xfrm>
        </p:spPr>
        <p:txBody>
          <a:bodyPr>
            <a:normAutofit/>
          </a:bodyPr>
          <a:lstStyle/>
          <a:p>
            <a:r>
              <a:rPr lang="en-GB" sz="2800" dirty="0"/>
              <a:t>Outline communication difficulties seen in PSP/CBD</a:t>
            </a:r>
          </a:p>
          <a:p>
            <a:r>
              <a:rPr lang="en-GB" sz="2800" dirty="0"/>
              <a:t>Outline swallowing difficulties seen in PSP/CBD</a:t>
            </a:r>
          </a:p>
          <a:p>
            <a:r>
              <a:rPr lang="en-GB" sz="2800" dirty="0"/>
              <a:t>Case presentation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47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Difficulties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Mixed dysarthria: hypokinetic and spastic/ataxic types</a:t>
            </a:r>
          </a:p>
          <a:p>
            <a:r>
              <a:rPr lang="en-GB" dirty="0"/>
              <a:t>Slurred/imprecise articulation</a:t>
            </a:r>
          </a:p>
          <a:p>
            <a:r>
              <a:rPr lang="en-GB" dirty="0"/>
              <a:t>Fast rate of speech or…</a:t>
            </a:r>
          </a:p>
          <a:p>
            <a:r>
              <a:rPr lang="en-GB" dirty="0"/>
              <a:t>Slow monotonous speech; slow rate and reduced pitch, intonation, stress</a:t>
            </a:r>
          </a:p>
          <a:p>
            <a:r>
              <a:rPr lang="en-GB" dirty="0"/>
              <a:t>Strained/hoarse voice quality; characterised by a quiet, strained voice with occasional explosions of a louder voice</a:t>
            </a:r>
          </a:p>
          <a:p>
            <a:r>
              <a:rPr lang="en-GB" dirty="0"/>
              <a:t>Hypophonia: low volume or breathy quality</a:t>
            </a:r>
          </a:p>
          <a:p>
            <a:r>
              <a:rPr lang="en-GB" dirty="0"/>
              <a:t>Palilalia &gt; Echolalia</a:t>
            </a:r>
          </a:p>
        </p:txBody>
      </p:sp>
    </p:spTree>
    <p:extLst>
      <p:ext uri="{BB962C8B-B14F-4D97-AF65-F5344CB8AC3E}">
        <p14:creationId xmlns:p14="http://schemas.microsoft.com/office/powerpoint/2010/main" val="82824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difficulties cont…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Less studies on the language changes seen</a:t>
            </a:r>
          </a:p>
          <a:p>
            <a:r>
              <a:rPr lang="en-GB" dirty="0"/>
              <a:t>However,</a:t>
            </a:r>
          </a:p>
          <a:p>
            <a:pPr lvl="1"/>
            <a:r>
              <a:rPr lang="en-GB" dirty="0"/>
              <a:t>Reduced verbal fluency and word finding difficulties evident</a:t>
            </a:r>
          </a:p>
          <a:p>
            <a:pPr lvl="1"/>
            <a:r>
              <a:rPr lang="en-GB" dirty="0"/>
              <a:t>Syntactic structures remain intact generally but less information/content is used by the person with PSP/CBD</a:t>
            </a:r>
          </a:p>
          <a:p>
            <a:r>
              <a:rPr lang="en-GB" dirty="0"/>
              <a:t>Cognitive changes impact on persons ability to initiate communication, reduced memory to recall information</a:t>
            </a:r>
          </a:p>
        </p:txBody>
      </p:sp>
    </p:spTree>
    <p:extLst>
      <p:ext uri="{BB962C8B-B14F-4D97-AF65-F5344CB8AC3E}">
        <p14:creationId xmlns:p14="http://schemas.microsoft.com/office/powerpoint/2010/main" val="379262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Factors affecting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Regular monitoring to enable suitable adaptations to be put in place</a:t>
            </a:r>
          </a:p>
          <a:p>
            <a:r>
              <a:rPr lang="en-GB" dirty="0"/>
              <a:t>Consider barriers to assessment:</a:t>
            </a:r>
          </a:p>
          <a:p>
            <a:r>
              <a:rPr lang="en-GB" dirty="0"/>
              <a:t>Cognitive changes</a:t>
            </a:r>
          </a:p>
          <a:p>
            <a:r>
              <a:rPr lang="en-GB" dirty="0"/>
              <a:t>Delayed/slowed processing and response times</a:t>
            </a:r>
          </a:p>
          <a:p>
            <a:r>
              <a:rPr lang="en-GB" dirty="0"/>
              <a:t>Visual difficulties; supranuclear gaze palsy, blurred vision and diplopia</a:t>
            </a:r>
          </a:p>
          <a:p>
            <a:r>
              <a:rPr lang="en-GB" dirty="0"/>
              <a:t>Fatigue/pain</a:t>
            </a:r>
          </a:p>
          <a:p>
            <a:r>
              <a:rPr lang="en-GB" dirty="0"/>
              <a:t>Mood changes; depression, apathy and reduced initiation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73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Direct therapy such as Lee Silvermann Voice Therapy (LSVT)</a:t>
            </a:r>
          </a:p>
          <a:p>
            <a:r>
              <a:rPr lang="en-GB" dirty="0"/>
              <a:t>Communication partner training</a:t>
            </a:r>
          </a:p>
          <a:p>
            <a:r>
              <a:rPr lang="en-GB" dirty="0"/>
              <a:t>AAC – consider this early on to increase acceptance to both the person with PSP/CBD and their support network</a:t>
            </a:r>
          </a:p>
          <a:p>
            <a:r>
              <a:rPr lang="en-GB" dirty="0"/>
              <a:t>Voice banking</a:t>
            </a:r>
          </a:p>
        </p:txBody>
      </p:sp>
    </p:spTree>
    <p:extLst>
      <p:ext uri="{BB962C8B-B14F-4D97-AF65-F5344CB8AC3E}">
        <p14:creationId xmlns:p14="http://schemas.microsoft.com/office/powerpoint/2010/main" val="82035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92727"/>
            <a:ext cx="8761413" cy="1260763"/>
          </a:xfrm>
        </p:spPr>
        <p:txBody>
          <a:bodyPr/>
          <a:lstStyle/>
          <a:p>
            <a:r>
              <a:rPr lang="en-GB" dirty="0"/>
              <a:t>Swallowing difficulties – signs/symptoms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Coughing/choking when eating or drinking</a:t>
            </a:r>
          </a:p>
          <a:p>
            <a:r>
              <a:rPr lang="en-GB" dirty="0"/>
              <a:t>Wet/gurgly voice when eating or drinking</a:t>
            </a:r>
          </a:p>
          <a:p>
            <a:r>
              <a:rPr lang="en-GB" dirty="0"/>
              <a:t>Chest infections</a:t>
            </a:r>
          </a:p>
          <a:p>
            <a:r>
              <a:rPr lang="en-GB" dirty="0"/>
              <a:t>Weight loss</a:t>
            </a:r>
          </a:p>
          <a:p>
            <a:r>
              <a:rPr lang="en-GB" dirty="0"/>
              <a:t>Impulsive eating behaviours; eating too fast/over filling the mouth</a:t>
            </a:r>
          </a:p>
          <a:p>
            <a:r>
              <a:rPr lang="en-GB" dirty="0"/>
              <a:t>Taste changes are reported: tendency to prefer sweet foods</a:t>
            </a:r>
          </a:p>
          <a:p>
            <a:r>
              <a:rPr lang="en-GB" dirty="0"/>
              <a:t>Difficulty with the person feeding themselves due to reduced downward eye gaze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23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of Swallowing Difficulties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830" y="2534227"/>
            <a:ext cx="8825659" cy="3838864"/>
          </a:xfrm>
        </p:spPr>
        <p:txBody>
          <a:bodyPr/>
          <a:lstStyle/>
          <a:p>
            <a:r>
              <a:rPr lang="en-GB" dirty="0"/>
              <a:t>Bedside assessment considering:</a:t>
            </a:r>
          </a:p>
          <a:p>
            <a:pPr lvl="1"/>
            <a:r>
              <a:rPr lang="en-GB" dirty="0"/>
              <a:t>Different textures/types of fluid</a:t>
            </a:r>
          </a:p>
          <a:p>
            <a:pPr lvl="1"/>
            <a:r>
              <a:rPr lang="en-GB" dirty="0"/>
              <a:t>Ability to self-feed</a:t>
            </a:r>
          </a:p>
          <a:p>
            <a:pPr lvl="1"/>
            <a:r>
              <a:rPr lang="en-GB" dirty="0"/>
              <a:t>Time taken to eat/drink</a:t>
            </a:r>
          </a:p>
          <a:p>
            <a:r>
              <a:rPr lang="en-GB" dirty="0"/>
              <a:t>Instrumental assessment</a:t>
            </a:r>
          </a:p>
          <a:p>
            <a:pPr lvl="1"/>
            <a:r>
              <a:rPr lang="en-GB" dirty="0"/>
              <a:t>VF/FEES</a:t>
            </a:r>
          </a:p>
          <a:p>
            <a:pPr lvl="1"/>
            <a:r>
              <a:rPr lang="en-GB" dirty="0"/>
              <a:t>Can provide biofeedback to client/family to aid decision making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2" r="26086"/>
          <a:stretch/>
        </p:blipFill>
        <p:spPr>
          <a:xfrm>
            <a:off x="8659091" y="2534227"/>
            <a:ext cx="1510145" cy="20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4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48145"/>
            <a:ext cx="8761413" cy="1191491"/>
          </a:xfrm>
        </p:spPr>
        <p:txBody>
          <a:bodyPr/>
          <a:lstStyle/>
          <a:p>
            <a:r>
              <a:rPr lang="en-GB" dirty="0"/>
              <a:t>General Advice re Swallowing difficulties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Aim to: reduce chest infections/weight loss/choking</a:t>
            </a:r>
          </a:p>
          <a:p>
            <a:r>
              <a:rPr lang="en-GB" dirty="0"/>
              <a:t>Positioning: upright in midline</a:t>
            </a:r>
          </a:p>
          <a:p>
            <a:r>
              <a:rPr lang="en-GB" dirty="0"/>
              <a:t>Small mouthfuls/slow, single, small sips</a:t>
            </a:r>
          </a:p>
          <a:p>
            <a:r>
              <a:rPr lang="en-GB" dirty="0"/>
              <a:t>Slow pace for all oral intake</a:t>
            </a:r>
          </a:p>
          <a:p>
            <a:r>
              <a:rPr lang="en-GB" dirty="0"/>
              <a:t>Modify food and fluid texture</a:t>
            </a:r>
          </a:p>
          <a:p>
            <a:r>
              <a:rPr lang="en-GB" dirty="0"/>
              <a:t>Avoid challenging foods, e.g., stringy, fibrous, mixed textures</a:t>
            </a:r>
          </a:p>
          <a:p>
            <a:r>
              <a:rPr lang="en-GB" dirty="0"/>
              <a:t>Supervision to prompt slow pace and assist with hand to mouth feeding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768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C1A107A37A54D91BC57370395A2C5" ma:contentTypeVersion="16" ma:contentTypeDescription="Create a new document." ma:contentTypeScope="" ma:versionID="88a0bea85489eef1c19e0a5b88535e24">
  <xsd:schema xmlns:xsd="http://www.w3.org/2001/XMLSchema" xmlns:xs="http://www.w3.org/2001/XMLSchema" xmlns:p="http://schemas.microsoft.com/office/2006/metadata/properties" xmlns:ns2="a05e0708-8021-447a-b406-39ce3f2b19a6" xmlns:ns3="f99b252e-3e75-48ca-ba53-9d771ae125f4" targetNamespace="http://schemas.microsoft.com/office/2006/metadata/properties" ma:root="true" ma:fieldsID="d35533a438d9ad37a5042d4b39c55d1d" ns2:_="" ns3:_="">
    <xsd:import namespace="a05e0708-8021-447a-b406-39ce3f2b19a6"/>
    <xsd:import namespace="f99b252e-3e75-48ca-ba53-9d771ae125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e0708-8021-447a-b406-39ce3f2b19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c3d9996-164f-4fca-91be-6a7bfbc2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b252e-3e75-48ca-ba53-9d771ae125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c4f901-8166-40b0-9b1b-4fee6f13fa85}" ma:internalName="TaxCatchAll" ma:showField="CatchAllData" ma:web="f99b252e-3e75-48ca-ba53-9d771ae125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05e0708-8021-447a-b406-39ce3f2b19a6" xsi:nil="true"/>
    <lcf76f155ced4ddcb4097134ff3c332f xmlns="a05e0708-8021-447a-b406-39ce3f2b19a6">
      <Terms xmlns="http://schemas.microsoft.com/office/infopath/2007/PartnerControls"/>
    </lcf76f155ced4ddcb4097134ff3c332f>
    <TaxCatchAll xmlns="f99b252e-3e75-48ca-ba53-9d771ae125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3EE10-AF2F-470D-9877-387320480005}"/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0</TotalTime>
  <Words>679</Words>
  <Application>Microsoft Office PowerPoint</Application>
  <PresentationFormat>Widescreen</PresentationFormat>
  <Paragraphs>92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Ion Boardroom</vt:lpstr>
      <vt:lpstr>Speech and Language Therapy: PSP/CBD</vt:lpstr>
      <vt:lpstr>Aims of Presentation</vt:lpstr>
      <vt:lpstr>Communication Difficulties</vt:lpstr>
      <vt:lpstr>Communication difficulties cont…</vt:lpstr>
      <vt:lpstr>Factors affecting assessment</vt:lpstr>
      <vt:lpstr>Intervention approaches</vt:lpstr>
      <vt:lpstr>Swallowing difficulties – signs/symptoms</vt:lpstr>
      <vt:lpstr>Assessment of Swallowing Difficulties</vt:lpstr>
      <vt:lpstr>General Advice re Swallowing difficulties</vt:lpstr>
      <vt:lpstr>Diet/Fluid Modifications</vt:lpstr>
      <vt:lpstr>Alternative nutrition/hydration</vt:lpstr>
      <vt:lpstr>Case History: GI</vt:lpstr>
      <vt:lpstr>GI cont …</vt:lpstr>
      <vt:lpstr>Questions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2022-10-18T08:35:24Z</dcterms:created>
  <dcterms:modified xsi:type="dcterms:W3CDTF">2022-10-20T14:51:09Z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0x0101002B0C1A107A37A54D91BC57370395A2C5</vt:lpwstr>
  </property>
</Properties>
</file>