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8.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2" r:id="rId1"/>
    <p:sldMasterId id="2147483648" r:id="rId2"/>
    <p:sldMasterId id="2147483714" r:id="rId3"/>
  </p:sldMasterIdLst>
  <p:notesMasterIdLst>
    <p:notesMasterId r:id="rId29"/>
  </p:notesMasterIdLst>
  <p:sldIdLst>
    <p:sldId id="304" r:id="rId4"/>
    <p:sldId id="274" r:id="rId5"/>
    <p:sldId id="323" r:id="rId6"/>
    <p:sldId id="326" r:id="rId7"/>
    <p:sldId id="337" r:id="rId8"/>
    <p:sldId id="282" r:id="rId9"/>
    <p:sldId id="321" r:id="rId10"/>
    <p:sldId id="330" r:id="rId11"/>
    <p:sldId id="338" r:id="rId12"/>
    <p:sldId id="339" r:id="rId13"/>
    <p:sldId id="340" r:id="rId14"/>
    <p:sldId id="342" r:id="rId15"/>
    <p:sldId id="343" r:id="rId16"/>
    <p:sldId id="344" r:id="rId17"/>
    <p:sldId id="345" r:id="rId18"/>
    <p:sldId id="328" r:id="rId19"/>
    <p:sldId id="279" r:id="rId20"/>
    <p:sldId id="336" r:id="rId21"/>
    <p:sldId id="334" r:id="rId22"/>
    <p:sldId id="335" r:id="rId23"/>
    <p:sldId id="264" r:id="rId24"/>
    <p:sldId id="265" r:id="rId25"/>
    <p:sldId id="333" r:id="rId26"/>
    <p:sldId id="329" r:id="rId27"/>
    <p:sldId id="280" r:id="rId28"/>
  </p:sldIdLst>
  <p:sldSz cx="9144000" cy="6858000" type="screen4x3"/>
  <p:notesSz cx="6805613" cy="9944100"/>
  <p:embeddedFontLst>
    <p:embeddedFont>
      <p:font typeface="Bembo" panose="02020502050201020203" pitchFamily="18" charset="0"/>
      <p:regular r:id="rId30"/>
      <p:boldItalic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ambria" panose="02040503050406030204" pitchFamily="18" charset="0"/>
      <p:regular r:id="rId38"/>
      <p:bold r:id="rId39"/>
      <p:italic r:id="rId40"/>
      <p:boldItalic r:id="rId41"/>
    </p:embeddedFont>
    <p:embeddedFont>
      <p:font typeface="Georgia" panose="02040502050405020303" pitchFamily="18" charset="0"/>
      <p:regular r:id="rId42"/>
      <p:bold r:id="rId43"/>
      <p:italic r:id="rId44"/>
      <p:boldItalic r:id="rId45"/>
    </p:embeddedFont>
    <p:embeddedFont>
      <p:font typeface="Graphik Medium" panose="020B0603030202060203" pitchFamily="34" charset="0"/>
      <p:regular r:id="rId46"/>
      <p:italic r:id="rId47"/>
    </p:embeddedFont>
    <p:embeddedFont>
      <p:font typeface="Graphik Regular" panose="020B0503030202060203" pitchFamily="34" charset="0"/>
      <p:regular r:id="rId48"/>
      <p:italic r:id="rId49"/>
    </p:embeddedFont>
    <p:embeddedFont>
      <p:font typeface="Merriweather" panose="00000500000000000000" pitchFamily="2" charset="0"/>
      <p:regular r:id="rId50"/>
      <p:bold r:id="rId51"/>
      <p:italic r:id="rId52"/>
      <p:boldItalic r:id="rId53"/>
    </p:embeddedFont>
    <p:embeddedFont>
      <p:font typeface="Roboto" panose="02000000000000000000" pitchFamily="2" charset="0"/>
      <p:regular r:id="rId54"/>
      <p:bold r:id="rId55"/>
      <p:italic r:id="rId56"/>
      <p:boldItalic r:id="rId57"/>
    </p:embeddedFont>
    <p:embeddedFont>
      <p:font typeface="Source Sans Pro" panose="020B050303040302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34">
          <p15:clr>
            <a:srgbClr val="A4A3A4"/>
          </p15:clr>
        </p15:guide>
        <p15:guide id="2" orient="horz" pos="2659">
          <p15:clr>
            <a:srgbClr val="A4A3A4"/>
          </p15:clr>
        </p15:guide>
        <p15:guide id="3" orient="horz" pos="935">
          <p15:clr>
            <a:srgbClr val="A4A3A4"/>
          </p15:clr>
        </p15:guide>
        <p15:guide id="4" pos="204">
          <p15:clr>
            <a:srgbClr val="A4A3A4"/>
          </p15:clr>
        </p15:guide>
        <p15:guide id="5" pos="1111">
          <p15:clr>
            <a:srgbClr val="A4A3A4"/>
          </p15:clr>
        </p15:guide>
        <p15:guide id="6" pos="4014">
          <p15:clr>
            <a:srgbClr val="A4A3A4"/>
          </p15:clr>
        </p15:guide>
        <p15:guide id="7" pos="2880">
          <p15:clr>
            <a:srgbClr val="A4A3A4"/>
          </p15:clr>
        </p15:guide>
        <p15:guide id="8" orient="horz" pos="3929">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62" roundtripDataSignature="AMtx7mhn+ZyDtcYWSr2dYr5Pre9SD2is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A024F7-DCE9-401F-B650-61242098BF88}" v="135" dt="2022-10-20T11:14:06.697"/>
  </p1510:revLst>
</p1510:revInfo>
</file>

<file path=ppt/tableStyles.xml><?xml version="1.0" encoding="utf-8"?>
<a:tblStyleLst xmlns:a="http://schemas.openxmlformats.org/drawingml/2006/main" def="{27024C45-EA02-49FE-9B8F-21B0091AF8F6}">
  <a:tblStyle styleId="{27024C45-EA02-49FE-9B8F-21B0091AF8F6}"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F0F1"/>
          </a:solidFill>
        </a:fill>
      </a:tcStyle>
    </a:wholeTbl>
    <a:band1H>
      <a:tcTxStyle b="off" i="off"/>
      <a:tcStyle>
        <a:tcBdr/>
        <a:fill>
          <a:solidFill>
            <a:srgbClr val="D7DFE2"/>
          </a:solidFill>
        </a:fill>
      </a:tcStyle>
    </a:band1H>
    <a:band2H>
      <a:tcTxStyle b="off" i="off"/>
      <a:tcStyle>
        <a:tcBdr/>
      </a:tcStyle>
    </a:band2H>
    <a:band1V>
      <a:tcTxStyle b="off" i="off"/>
      <a:tcStyle>
        <a:tcBdr/>
        <a:fill>
          <a:solidFill>
            <a:srgbClr val="D7DFE2"/>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FF20B107-E632-425F-996A-4CDF4A956EEF}"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04" autoAdjust="0"/>
    <p:restoredTop sz="94392" autoAdjust="0"/>
  </p:normalViewPr>
  <p:slideViewPr>
    <p:cSldViewPr snapToGrid="0">
      <p:cViewPr varScale="1">
        <p:scale>
          <a:sx n="80" d="100"/>
          <a:sy n="80" d="100"/>
        </p:scale>
        <p:origin x="996" y="90"/>
      </p:cViewPr>
      <p:guideLst>
        <p:guide orient="horz" pos="1434"/>
        <p:guide orient="horz" pos="2659"/>
        <p:guide orient="horz" pos="935"/>
        <p:guide pos="204"/>
        <p:guide pos="1111"/>
        <p:guide pos="4014"/>
        <p:guide pos="2880"/>
        <p:guide orient="horz" pos="3929"/>
      </p:guideLst>
    </p:cSldViewPr>
  </p:slideViewPr>
  <p:notesTextViewPr>
    <p:cViewPr>
      <p:scale>
        <a:sx n="1" d="1"/>
        <a:sy n="1" d="1"/>
      </p:scale>
      <p:origin x="0" y="0"/>
    </p:cViewPr>
  </p:notesTextViewPr>
  <p:sorterViewPr>
    <p:cViewPr>
      <p:scale>
        <a:sx n="70" d="100"/>
        <a:sy n="70" d="100"/>
      </p:scale>
      <p:origin x="0" y="-51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13.fntdata"/><Relationship Id="rId47" Type="http://schemas.openxmlformats.org/officeDocument/2006/relationships/font" Target="fonts/font18.fntdata"/><Relationship Id="rId63" Type="http://schemas.openxmlformats.org/officeDocument/2006/relationships/presProps" Target="presProps.xml"/><Relationship Id="rId68"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notesMaster" Target="notesMasters/notes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3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viewProps" Target="viewProps.xml"/><Relationship Id="rId69" Type="http://schemas.openxmlformats.org/officeDocument/2006/relationships/customXml" Target="../customXml/item2.xml"/><Relationship Id="rId8" Type="http://schemas.openxmlformats.org/officeDocument/2006/relationships/slide" Target="slides/slide5.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67"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font" Target="fonts/font12.fntdata"/><Relationship Id="rId54" Type="http://schemas.openxmlformats.org/officeDocument/2006/relationships/font" Target="fonts/font25.fntdata"/><Relationship Id="rId62" Type="http://customschemas.google.com/relationships/presentationmetadata" Target="metadata"/><Relationship Id="rId7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10.fntdata"/><Relationship Id="rId34" Type="http://schemas.openxmlformats.org/officeDocument/2006/relationships/font" Target="fonts/font5.fntdata"/><Relationship Id="rId50" Type="http://schemas.openxmlformats.org/officeDocument/2006/relationships/font" Target="fonts/font21.fntdata"/><Relationship Id="rId55"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2949889" cy="496730"/>
          </a:xfrm>
          <a:prstGeom prst="rect">
            <a:avLst/>
          </a:prstGeom>
          <a:noFill/>
          <a:ln>
            <a:noFill/>
          </a:ln>
        </p:spPr>
        <p:txBody>
          <a:bodyPr spcFirstLastPara="1" wrap="square" lIns="91050" tIns="45525" rIns="91050" bIns="455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5724" y="1"/>
            <a:ext cx="2948308" cy="496730"/>
          </a:xfrm>
          <a:prstGeom prst="rect">
            <a:avLst/>
          </a:prstGeom>
          <a:noFill/>
          <a:ln>
            <a:noFill/>
          </a:ln>
        </p:spPr>
        <p:txBody>
          <a:bodyPr spcFirstLastPara="1" wrap="square" lIns="91050" tIns="45525" rIns="91050" bIns="455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917575" y="744538"/>
            <a:ext cx="4972050" cy="3730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1352" y="4723685"/>
            <a:ext cx="5442909" cy="4475320"/>
          </a:xfrm>
          <a:prstGeom prst="rect">
            <a:avLst/>
          </a:prstGeom>
          <a:noFill/>
          <a:ln>
            <a:noFill/>
          </a:ln>
        </p:spPr>
        <p:txBody>
          <a:bodyPr spcFirstLastPara="1" wrap="square" lIns="91050" tIns="45525" rIns="91050" bIns="45525"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445789"/>
            <a:ext cx="2949889" cy="496730"/>
          </a:xfrm>
          <a:prstGeom prst="rect">
            <a:avLst/>
          </a:prstGeom>
          <a:noFill/>
          <a:ln>
            <a:noFill/>
          </a:ln>
        </p:spPr>
        <p:txBody>
          <a:bodyPr spcFirstLastPara="1" wrap="square" lIns="91050" tIns="45525" rIns="91050" bIns="455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5724" y="9445789"/>
            <a:ext cx="2948308" cy="496730"/>
          </a:xfrm>
          <a:prstGeom prst="rect">
            <a:avLst/>
          </a:prstGeom>
          <a:noFill/>
          <a:ln>
            <a:noFill/>
          </a:ln>
        </p:spPr>
        <p:txBody>
          <a:bodyPr spcFirstLastPara="1" wrap="square" lIns="91050" tIns="45525" rIns="91050" bIns="455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a:spLocks noGrp="1" noRot="1" noChangeAspect="1"/>
          </p:cNvSpPr>
          <p:nvPr>
            <p:ph type="sldImg" idx="2"/>
          </p:nvPr>
        </p:nvSpPr>
        <p:spPr>
          <a:xfrm>
            <a:off x="917575" y="744538"/>
            <a:ext cx="4972050" cy="3730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 name="Google Shape;67;p1:notes"/>
          <p:cNvSpPr txBox="1">
            <a:spLocks noGrp="1"/>
          </p:cNvSpPr>
          <p:nvPr>
            <p:ph type="body" idx="1"/>
          </p:nvPr>
        </p:nvSpPr>
        <p:spPr>
          <a:xfrm>
            <a:off x="681352" y="4723685"/>
            <a:ext cx="5442909" cy="4475320"/>
          </a:xfrm>
          <a:prstGeom prst="rect">
            <a:avLst/>
          </a:prstGeom>
          <a:noFill/>
          <a:ln>
            <a:noFill/>
          </a:ln>
        </p:spPr>
        <p:txBody>
          <a:bodyPr spcFirstLastPara="1" wrap="square" lIns="91050" tIns="45525" rIns="91050" bIns="45525" anchor="t" anchorCtr="0">
            <a:noAutofit/>
          </a:bodyPr>
          <a:lstStyle/>
          <a:p>
            <a:pPr marL="171450" lvl="0" indent="-171450" algn="l" rtl="0">
              <a:lnSpc>
                <a:spcPct val="100000"/>
              </a:lnSpc>
              <a:spcBef>
                <a:spcPts val="0"/>
              </a:spcBef>
              <a:spcAft>
                <a:spcPts val="0"/>
              </a:spcAft>
              <a:buClr>
                <a:schemeClr val="dk1"/>
              </a:buClr>
              <a:buSzPts val="1200"/>
              <a:buFont typeface="Calibri"/>
              <a:buChar char="-"/>
            </a:pPr>
            <a:r>
              <a:rPr lang="en-GB"/>
              <a:t>Introduction</a:t>
            </a:r>
            <a:endParaRPr/>
          </a:p>
          <a:p>
            <a:pPr marL="171450" lvl="0" indent="-95250" algn="l" rtl="0">
              <a:lnSpc>
                <a:spcPct val="100000"/>
              </a:lnSpc>
              <a:spcBef>
                <a:spcPts val="360"/>
              </a:spcBef>
              <a:spcAft>
                <a:spcPts val="0"/>
              </a:spcAft>
              <a:buClr>
                <a:schemeClr val="dk1"/>
              </a:buClr>
              <a:buSzPts val="1200"/>
              <a:buFont typeface="Calibri"/>
              <a:buNone/>
            </a:pPr>
            <a:endParaRPr/>
          </a:p>
        </p:txBody>
      </p:sp>
      <p:sp>
        <p:nvSpPr>
          <p:cNvPr id="68" name="Google Shape;68;p1:notes"/>
          <p:cNvSpPr txBox="1">
            <a:spLocks noGrp="1"/>
          </p:cNvSpPr>
          <p:nvPr>
            <p:ph type="sldNum" idx="12"/>
          </p:nvPr>
        </p:nvSpPr>
        <p:spPr>
          <a:xfrm>
            <a:off x="3855724" y="9445789"/>
            <a:ext cx="2948308" cy="496730"/>
          </a:xfrm>
          <a:prstGeom prst="rect">
            <a:avLst/>
          </a:prstGeom>
          <a:noFill/>
          <a:ln>
            <a:noFill/>
          </a:ln>
        </p:spPr>
        <p:txBody>
          <a:bodyPr spcFirstLastPara="1" wrap="square" lIns="91050" tIns="45525" rIns="91050" bIns="45525"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4:notes"/>
          <p:cNvSpPr>
            <a:spLocks noGrp="1" noRot="1" noChangeAspect="1"/>
          </p:cNvSpPr>
          <p:nvPr>
            <p:ph type="sldImg" idx="2"/>
          </p:nvPr>
        </p:nvSpPr>
        <p:spPr>
          <a:xfrm>
            <a:off x="917575" y="744538"/>
            <a:ext cx="4972050" cy="3730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 name="Google Shape;165;p14:notes"/>
          <p:cNvSpPr txBox="1">
            <a:spLocks noGrp="1"/>
          </p:cNvSpPr>
          <p:nvPr>
            <p:ph type="body" idx="1"/>
          </p:nvPr>
        </p:nvSpPr>
        <p:spPr>
          <a:xfrm>
            <a:off x="681352" y="4723685"/>
            <a:ext cx="5442909" cy="4475320"/>
          </a:xfrm>
          <a:prstGeom prst="rect">
            <a:avLst/>
          </a:prstGeom>
          <a:noFill/>
          <a:ln>
            <a:noFill/>
          </a:ln>
        </p:spPr>
        <p:txBody>
          <a:bodyPr spcFirstLastPara="1" wrap="square" lIns="91050" tIns="45525" rIns="91050" bIns="45525" anchor="t" anchorCtr="0">
            <a:noAutofit/>
          </a:bodyPr>
          <a:lstStyle/>
          <a:p>
            <a:pPr marL="0" lvl="0" indent="0" algn="l" rtl="0">
              <a:lnSpc>
                <a:spcPct val="100000"/>
              </a:lnSpc>
              <a:spcBef>
                <a:spcPts val="0"/>
              </a:spcBef>
              <a:spcAft>
                <a:spcPts val="0"/>
              </a:spcAft>
              <a:buSzPts val="1400"/>
              <a:buNone/>
            </a:pPr>
            <a:endParaRPr lang="en-GB" dirty="0"/>
          </a:p>
        </p:txBody>
      </p:sp>
      <p:sp>
        <p:nvSpPr>
          <p:cNvPr id="166" name="Google Shape;166;p14:notes"/>
          <p:cNvSpPr txBox="1">
            <a:spLocks noGrp="1"/>
          </p:cNvSpPr>
          <p:nvPr>
            <p:ph type="sldNum" idx="12"/>
          </p:nvPr>
        </p:nvSpPr>
        <p:spPr>
          <a:xfrm>
            <a:off x="3855724" y="9445789"/>
            <a:ext cx="2948308" cy="496730"/>
          </a:xfrm>
          <a:prstGeom prst="rect">
            <a:avLst/>
          </a:prstGeom>
          <a:noFill/>
          <a:ln>
            <a:noFill/>
          </a:ln>
        </p:spPr>
        <p:txBody>
          <a:bodyPr spcFirstLastPara="1" wrap="square" lIns="91050" tIns="45525" rIns="91050" bIns="45525"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extLst>
      <p:ext uri="{BB962C8B-B14F-4D97-AF65-F5344CB8AC3E}">
        <p14:creationId xmlns:p14="http://schemas.microsoft.com/office/powerpoint/2010/main" val="3272874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4:notes"/>
          <p:cNvSpPr>
            <a:spLocks noGrp="1" noRot="1" noChangeAspect="1"/>
          </p:cNvSpPr>
          <p:nvPr>
            <p:ph type="sldImg" idx="2"/>
          </p:nvPr>
        </p:nvSpPr>
        <p:spPr>
          <a:xfrm>
            <a:off x="917575" y="744538"/>
            <a:ext cx="4972050" cy="3730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 name="Google Shape;165;p14:notes"/>
          <p:cNvSpPr txBox="1">
            <a:spLocks noGrp="1"/>
          </p:cNvSpPr>
          <p:nvPr>
            <p:ph type="body" idx="1"/>
          </p:nvPr>
        </p:nvSpPr>
        <p:spPr>
          <a:xfrm>
            <a:off x="681352" y="4723685"/>
            <a:ext cx="5442909" cy="4475320"/>
          </a:xfrm>
          <a:prstGeom prst="rect">
            <a:avLst/>
          </a:prstGeom>
          <a:noFill/>
          <a:ln>
            <a:noFill/>
          </a:ln>
        </p:spPr>
        <p:txBody>
          <a:bodyPr spcFirstLastPara="1" wrap="square" lIns="91050" tIns="45525" rIns="91050" bIns="45525" anchor="t" anchorCtr="0">
            <a:noAutofit/>
          </a:bodyPr>
          <a:lstStyle/>
          <a:p>
            <a:pPr marL="0" lvl="0" indent="0" algn="l" rtl="0">
              <a:lnSpc>
                <a:spcPct val="100000"/>
              </a:lnSpc>
              <a:spcBef>
                <a:spcPts val="0"/>
              </a:spcBef>
              <a:spcAft>
                <a:spcPts val="0"/>
              </a:spcAft>
              <a:buSzPts val="1400"/>
              <a:buNone/>
            </a:pPr>
            <a:endParaRPr lang="en-GB" dirty="0"/>
          </a:p>
        </p:txBody>
      </p:sp>
      <p:sp>
        <p:nvSpPr>
          <p:cNvPr id="166" name="Google Shape;166;p14:notes"/>
          <p:cNvSpPr txBox="1">
            <a:spLocks noGrp="1"/>
          </p:cNvSpPr>
          <p:nvPr>
            <p:ph type="sldNum" idx="12"/>
          </p:nvPr>
        </p:nvSpPr>
        <p:spPr>
          <a:xfrm>
            <a:off x="3855724" y="9445789"/>
            <a:ext cx="2948308" cy="496730"/>
          </a:xfrm>
          <a:prstGeom prst="rect">
            <a:avLst/>
          </a:prstGeom>
          <a:noFill/>
          <a:ln>
            <a:noFill/>
          </a:ln>
        </p:spPr>
        <p:txBody>
          <a:bodyPr spcFirstLastPara="1" wrap="square" lIns="91050" tIns="45525" rIns="91050" bIns="45525"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extLst>
      <p:ext uri="{BB962C8B-B14F-4D97-AF65-F5344CB8AC3E}">
        <p14:creationId xmlns:p14="http://schemas.microsoft.com/office/powerpoint/2010/main" val="3659033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4:notes"/>
          <p:cNvSpPr>
            <a:spLocks noGrp="1" noRot="1" noChangeAspect="1"/>
          </p:cNvSpPr>
          <p:nvPr>
            <p:ph type="sldImg" idx="2"/>
          </p:nvPr>
        </p:nvSpPr>
        <p:spPr>
          <a:xfrm>
            <a:off x="917575" y="744538"/>
            <a:ext cx="4972050" cy="3730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 name="Google Shape;165;p14:notes"/>
          <p:cNvSpPr txBox="1">
            <a:spLocks noGrp="1"/>
          </p:cNvSpPr>
          <p:nvPr>
            <p:ph type="body" idx="1"/>
          </p:nvPr>
        </p:nvSpPr>
        <p:spPr>
          <a:xfrm>
            <a:off x="681352" y="4723685"/>
            <a:ext cx="5442909" cy="4475320"/>
          </a:xfrm>
          <a:prstGeom prst="rect">
            <a:avLst/>
          </a:prstGeom>
          <a:noFill/>
          <a:ln>
            <a:noFill/>
          </a:ln>
        </p:spPr>
        <p:txBody>
          <a:bodyPr spcFirstLastPara="1" wrap="square" lIns="91050" tIns="45525" rIns="91050" bIns="45525" anchor="t" anchorCtr="0">
            <a:noAutofit/>
          </a:bodyPr>
          <a:lstStyle/>
          <a:p>
            <a:pPr marL="0" lvl="0" indent="0" algn="l" rtl="0">
              <a:lnSpc>
                <a:spcPct val="100000"/>
              </a:lnSpc>
              <a:spcBef>
                <a:spcPts val="0"/>
              </a:spcBef>
              <a:spcAft>
                <a:spcPts val="0"/>
              </a:spcAft>
              <a:buSzPts val="1400"/>
              <a:buNone/>
            </a:pPr>
            <a:endParaRPr lang="en-GB" dirty="0"/>
          </a:p>
        </p:txBody>
      </p:sp>
      <p:sp>
        <p:nvSpPr>
          <p:cNvPr id="166" name="Google Shape;166;p14:notes"/>
          <p:cNvSpPr txBox="1">
            <a:spLocks noGrp="1"/>
          </p:cNvSpPr>
          <p:nvPr>
            <p:ph type="sldNum" idx="12"/>
          </p:nvPr>
        </p:nvSpPr>
        <p:spPr>
          <a:xfrm>
            <a:off x="3855724" y="9445789"/>
            <a:ext cx="2948308" cy="496730"/>
          </a:xfrm>
          <a:prstGeom prst="rect">
            <a:avLst/>
          </a:prstGeom>
          <a:noFill/>
          <a:ln>
            <a:noFill/>
          </a:ln>
        </p:spPr>
        <p:txBody>
          <a:bodyPr spcFirstLastPara="1" wrap="square" lIns="91050" tIns="45525" rIns="91050" bIns="45525"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extLst>
      <p:ext uri="{BB962C8B-B14F-4D97-AF65-F5344CB8AC3E}">
        <p14:creationId xmlns:p14="http://schemas.microsoft.com/office/powerpoint/2010/main" val="1409117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4:notes"/>
          <p:cNvSpPr>
            <a:spLocks noGrp="1" noRot="1" noChangeAspect="1"/>
          </p:cNvSpPr>
          <p:nvPr>
            <p:ph type="sldImg" idx="2"/>
          </p:nvPr>
        </p:nvSpPr>
        <p:spPr>
          <a:xfrm>
            <a:off x="917575" y="744538"/>
            <a:ext cx="4972050" cy="3730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 name="Google Shape;165;p14:notes"/>
          <p:cNvSpPr txBox="1">
            <a:spLocks noGrp="1"/>
          </p:cNvSpPr>
          <p:nvPr>
            <p:ph type="body" idx="1"/>
          </p:nvPr>
        </p:nvSpPr>
        <p:spPr>
          <a:xfrm>
            <a:off x="681352" y="4723685"/>
            <a:ext cx="5442909" cy="4475320"/>
          </a:xfrm>
          <a:prstGeom prst="rect">
            <a:avLst/>
          </a:prstGeom>
          <a:noFill/>
          <a:ln>
            <a:noFill/>
          </a:ln>
        </p:spPr>
        <p:txBody>
          <a:bodyPr spcFirstLastPara="1" wrap="square" lIns="91050" tIns="45525" rIns="91050" bIns="45525" anchor="t" anchorCtr="0">
            <a:noAutofit/>
          </a:bodyPr>
          <a:lstStyle/>
          <a:p>
            <a:pPr marL="0" lvl="0" indent="0" algn="l" rtl="0">
              <a:lnSpc>
                <a:spcPct val="100000"/>
              </a:lnSpc>
              <a:spcBef>
                <a:spcPts val="0"/>
              </a:spcBef>
              <a:spcAft>
                <a:spcPts val="0"/>
              </a:spcAft>
              <a:buSzPts val="1400"/>
              <a:buNone/>
            </a:pPr>
            <a:endParaRPr lang="en-GB" dirty="0"/>
          </a:p>
        </p:txBody>
      </p:sp>
      <p:sp>
        <p:nvSpPr>
          <p:cNvPr id="166" name="Google Shape;166;p14:notes"/>
          <p:cNvSpPr txBox="1">
            <a:spLocks noGrp="1"/>
          </p:cNvSpPr>
          <p:nvPr>
            <p:ph type="sldNum" idx="12"/>
          </p:nvPr>
        </p:nvSpPr>
        <p:spPr>
          <a:xfrm>
            <a:off x="3855724" y="9445789"/>
            <a:ext cx="2948308" cy="496730"/>
          </a:xfrm>
          <a:prstGeom prst="rect">
            <a:avLst/>
          </a:prstGeom>
          <a:noFill/>
          <a:ln>
            <a:noFill/>
          </a:ln>
        </p:spPr>
        <p:txBody>
          <a:bodyPr spcFirstLastPara="1" wrap="square" lIns="91050" tIns="45525" rIns="91050" bIns="45525"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extLst>
      <p:ext uri="{BB962C8B-B14F-4D97-AF65-F5344CB8AC3E}">
        <p14:creationId xmlns:p14="http://schemas.microsoft.com/office/powerpoint/2010/main" val="2753076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4:notes"/>
          <p:cNvSpPr>
            <a:spLocks noGrp="1" noRot="1" noChangeAspect="1"/>
          </p:cNvSpPr>
          <p:nvPr>
            <p:ph type="sldImg" idx="2"/>
          </p:nvPr>
        </p:nvSpPr>
        <p:spPr>
          <a:xfrm>
            <a:off x="917575" y="744538"/>
            <a:ext cx="4972050" cy="3730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 name="Google Shape;165;p14:notes"/>
          <p:cNvSpPr txBox="1">
            <a:spLocks noGrp="1"/>
          </p:cNvSpPr>
          <p:nvPr>
            <p:ph type="body" idx="1"/>
          </p:nvPr>
        </p:nvSpPr>
        <p:spPr>
          <a:xfrm>
            <a:off x="681352" y="4723685"/>
            <a:ext cx="5442909" cy="4475320"/>
          </a:xfrm>
          <a:prstGeom prst="rect">
            <a:avLst/>
          </a:prstGeom>
          <a:noFill/>
          <a:ln>
            <a:noFill/>
          </a:ln>
        </p:spPr>
        <p:txBody>
          <a:bodyPr spcFirstLastPara="1" wrap="square" lIns="91050" tIns="45525" rIns="91050" bIns="45525" anchor="t" anchorCtr="0">
            <a:noAutofit/>
          </a:bodyPr>
          <a:lstStyle/>
          <a:p>
            <a:pPr marL="0" lvl="0" indent="0" algn="l" rtl="0">
              <a:lnSpc>
                <a:spcPct val="100000"/>
              </a:lnSpc>
              <a:spcBef>
                <a:spcPts val="0"/>
              </a:spcBef>
              <a:spcAft>
                <a:spcPts val="0"/>
              </a:spcAft>
              <a:buSzPts val="1400"/>
              <a:buNone/>
            </a:pPr>
            <a:endParaRPr lang="en-GB" dirty="0"/>
          </a:p>
        </p:txBody>
      </p:sp>
      <p:sp>
        <p:nvSpPr>
          <p:cNvPr id="166" name="Google Shape;166;p14:notes"/>
          <p:cNvSpPr txBox="1">
            <a:spLocks noGrp="1"/>
          </p:cNvSpPr>
          <p:nvPr>
            <p:ph type="sldNum" idx="12"/>
          </p:nvPr>
        </p:nvSpPr>
        <p:spPr>
          <a:xfrm>
            <a:off x="3855724" y="9445789"/>
            <a:ext cx="2948308" cy="496730"/>
          </a:xfrm>
          <a:prstGeom prst="rect">
            <a:avLst/>
          </a:prstGeom>
          <a:noFill/>
          <a:ln>
            <a:noFill/>
          </a:ln>
        </p:spPr>
        <p:txBody>
          <a:bodyPr spcFirstLastPara="1" wrap="square" lIns="91050" tIns="45525" rIns="91050" bIns="45525"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extLst>
      <p:ext uri="{BB962C8B-B14F-4D97-AF65-F5344CB8AC3E}">
        <p14:creationId xmlns:p14="http://schemas.microsoft.com/office/powerpoint/2010/main" val="205203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4:notes"/>
          <p:cNvSpPr>
            <a:spLocks noGrp="1" noRot="1" noChangeAspect="1"/>
          </p:cNvSpPr>
          <p:nvPr>
            <p:ph type="sldImg" idx="2"/>
          </p:nvPr>
        </p:nvSpPr>
        <p:spPr>
          <a:xfrm>
            <a:off x="917575" y="744538"/>
            <a:ext cx="4972050" cy="3730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 name="Google Shape;165;p14:notes"/>
          <p:cNvSpPr txBox="1">
            <a:spLocks noGrp="1"/>
          </p:cNvSpPr>
          <p:nvPr>
            <p:ph type="body" idx="1"/>
          </p:nvPr>
        </p:nvSpPr>
        <p:spPr>
          <a:xfrm>
            <a:off x="681352" y="4723685"/>
            <a:ext cx="5442909" cy="4475320"/>
          </a:xfrm>
          <a:prstGeom prst="rect">
            <a:avLst/>
          </a:prstGeom>
          <a:noFill/>
          <a:ln>
            <a:noFill/>
          </a:ln>
        </p:spPr>
        <p:txBody>
          <a:bodyPr spcFirstLastPara="1" wrap="square" lIns="91050" tIns="45525" rIns="91050" bIns="45525" anchor="t" anchorCtr="0">
            <a:noAutofit/>
          </a:bodyPr>
          <a:lstStyle/>
          <a:p>
            <a:pPr marL="0" lvl="0" indent="0" algn="l" rtl="0">
              <a:lnSpc>
                <a:spcPct val="100000"/>
              </a:lnSpc>
              <a:spcBef>
                <a:spcPts val="0"/>
              </a:spcBef>
              <a:spcAft>
                <a:spcPts val="0"/>
              </a:spcAft>
              <a:buSzPts val="1400"/>
              <a:buNone/>
            </a:pPr>
            <a:endParaRPr lang="en-GB" dirty="0"/>
          </a:p>
        </p:txBody>
      </p:sp>
      <p:sp>
        <p:nvSpPr>
          <p:cNvPr id="166" name="Google Shape;166;p14:notes"/>
          <p:cNvSpPr txBox="1">
            <a:spLocks noGrp="1"/>
          </p:cNvSpPr>
          <p:nvPr>
            <p:ph type="sldNum" idx="12"/>
          </p:nvPr>
        </p:nvSpPr>
        <p:spPr>
          <a:xfrm>
            <a:off x="3855724" y="9445789"/>
            <a:ext cx="2948308" cy="496730"/>
          </a:xfrm>
          <a:prstGeom prst="rect">
            <a:avLst/>
          </a:prstGeom>
          <a:noFill/>
          <a:ln>
            <a:noFill/>
          </a:ln>
        </p:spPr>
        <p:txBody>
          <a:bodyPr spcFirstLastPara="1" wrap="square" lIns="91050" tIns="45525" rIns="91050" bIns="45525"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extLst>
      <p:ext uri="{BB962C8B-B14F-4D97-AF65-F5344CB8AC3E}">
        <p14:creationId xmlns:p14="http://schemas.microsoft.com/office/powerpoint/2010/main" val="145331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FE4A6FC2-BB3C-450C-8D76-0DB18DBE7F99}"/>
              </a:ext>
            </a:extLst>
          </p:cNvPr>
          <p:cNvSpPr>
            <a:spLocks noGrp="1" noRot="1" noChangeAspect="1" noChangeArrowheads="1" noTextEdit="1"/>
          </p:cNvSpPr>
          <p:nvPr>
            <p:ph type="sldImg"/>
          </p:nvPr>
        </p:nvSpPr>
        <p:spPr>
          <a:xfrm>
            <a:off x="1371600" y="1143000"/>
            <a:ext cx="4114800" cy="3086100"/>
          </a:xfrm>
          <a:ln/>
        </p:spPr>
      </p:sp>
      <p:sp>
        <p:nvSpPr>
          <p:cNvPr id="31747" name="Notes Placeholder 2">
            <a:extLst>
              <a:ext uri="{FF2B5EF4-FFF2-40B4-BE49-F238E27FC236}">
                <a16:creationId xmlns:a16="http://schemas.microsoft.com/office/drawing/2014/main" id="{AB56E62C-AE90-4911-B084-D5EEC8289F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
        <p:nvSpPr>
          <p:cNvPr id="31748" name="Slide Number Placeholder 3">
            <a:extLst>
              <a:ext uri="{FF2B5EF4-FFF2-40B4-BE49-F238E27FC236}">
                <a16:creationId xmlns:a16="http://schemas.microsoft.com/office/drawing/2014/main" id="{D5BCD7AC-CED8-4BD2-978B-DA573FDA7F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0A3166-BB4A-49FF-BE47-9283BB4DF9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3097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228D43C-6620-4236-8CA4-3844A114C8E4}"/>
              </a:ext>
            </a:extLst>
          </p:cNvPr>
          <p:cNvSpPr>
            <a:spLocks noChangeArrowheads="1"/>
          </p:cNvSpPr>
          <p:nvPr userDrawn="1"/>
        </p:nvSpPr>
        <p:spPr bwMode="auto">
          <a:xfrm flipH="1">
            <a:off x="7092951" y="609602"/>
            <a:ext cx="2051050" cy="6240463"/>
          </a:xfrm>
          <a:prstGeom prst="rtTriangle">
            <a:avLst/>
          </a:prstGeom>
          <a:solidFill>
            <a:srgbClr val="F25F4D"/>
          </a:solidFill>
          <a:ln w="9525" algn="ctr">
            <a:solidFill>
              <a:srgbClr val="F25F4D"/>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GB" altLang="en-US" sz="1800"/>
          </a:p>
        </p:txBody>
      </p:sp>
      <p:sp>
        <p:nvSpPr>
          <p:cNvPr id="2" name="Title 1"/>
          <p:cNvSpPr>
            <a:spLocks noGrp="1"/>
          </p:cNvSpPr>
          <p:nvPr>
            <p:ph type="title"/>
          </p:nvPr>
        </p:nvSpPr>
        <p:spPr/>
        <p:txBody>
          <a:bodyPr/>
          <a:lstStyle>
            <a:lvl1pPr>
              <a:defRPr sz="3000" b="1">
                <a:solidFill>
                  <a:srgbClr val="5A1FAC"/>
                </a:solidFill>
                <a:latin typeface="Graphik Medium" panose="020B0603030202060203"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257175" indent="-257175">
              <a:buClr>
                <a:srgbClr val="F25F4D"/>
              </a:buClr>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892CC5C0-CB0B-403A-B399-EDBF35A14DBE}"/>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07BF05F7-D25D-43BF-8EE5-7379038F41D1}"/>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0ADE119-02C4-4B7D-9A43-9C7CC411EBA5}"/>
              </a:ext>
            </a:extLst>
          </p:cNvPr>
          <p:cNvSpPr>
            <a:spLocks noGrp="1" noChangeArrowheads="1"/>
          </p:cNvSpPr>
          <p:nvPr>
            <p:ph type="sldNum" sz="quarter" idx="12"/>
          </p:nvPr>
        </p:nvSpPr>
        <p:spPr/>
        <p:txBody>
          <a:bodyPr/>
          <a:lstStyle>
            <a:lvl1pPr>
              <a:defRPr/>
            </a:lvl1pPr>
          </a:lstStyle>
          <a:p>
            <a:fld id="{467B6B98-378D-4F4B-9EC4-32113146E202}" type="slidenum">
              <a:rPr lang="en-US" altLang="en-US"/>
              <a:pPr/>
              <a:t>‹#›</a:t>
            </a:fld>
            <a:endParaRPr lang="en-US" altLang="en-US"/>
          </a:p>
        </p:txBody>
      </p:sp>
    </p:spTree>
    <p:extLst>
      <p:ext uri="{BB962C8B-B14F-4D97-AF65-F5344CB8AC3E}">
        <p14:creationId xmlns:p14="http://schemas.microsoft.com/office/powerpoint/2010/main" val="404848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ABAB-517B-1517-82E0-7D7BD53234B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6E7206F-576E-9F39-A3D1-D49B08A4927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F37622-FA69-3FED-1027-EF436A3A1CD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A4B59AC-CDA3-47E9-DA71-F4B814251AFE}"/>
              </a:ext>
            </a:extLst>
          </p:cNvPr>
          <p:cNvSpPr>
            <a:spLocks noGrp="1"/>
          </p:cNvSpPr>
          <p:nvPr>
            <p:ph type="dt" sz="half" idx="10"/>
          </p:nvPr>
        </p:nvSpPr>
        <p:spPr/>
        <p:txBody>
          <a:bodyPr/>
          <a:lstStyle/>
          <a:p>
            <a:fld id="{73BB84BC-6E78-40D1-8831-40AB1F596614}" type="datetime4">
              <a:rPr lang="en-US" smtClean="0"/>
              <a:t>October 20, 2022</a:t>
            </a:fld>
            <a:endParaRPr lang="en-US"/>
          </a:p>
        </p:txBody>
      </p:sp>
      <p:sp>
        <p:nvSpPr>
          <p:cNvPr id="6" name="Footer Placeholder 5">
            <a:extLst>
              <a:ext uri="{FF2B5EF4-FFF2-40B4-BE49-F238E27FC236}">
                <a16:creationId xmlns:a16="http://schemas.microsoft.com/office/drawing/2014/main" id="{FA271ED1-9F33-0B19-8D31-50B05B0AC4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CDA1B7-A50D-6391-6D3C-CA395AE9976C}"/>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3165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C48D5-7380-2A17-EECD-80BF22830EE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3B6A08D-58DC-93FC-BCE2-4F793D769AB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2ADDB359-9228-5B06-1C15-9EC063E7DE5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BE378F8-3A07-EE12-E985-B672130419B8}"/>
              </a:ext>
            </a:extLst>
          </p:cNvPr>
          <p:cNvSpPr>
            <a:spLocks noGrp="1"/>
          </p:cNvSpPr>
          <p:nvPr>
            <p:ph type="dt" sz="half" idx="10"/>
          </p:nvPr>
        </p:nvSpPr>
        <p:spPr/>
        <p:txBody>
          <a:bodyPr/>
          <a:lstStyle/>
          <a:p>
            <a:fld id="{ADFA080F-3961-4D42-BEDE-84A1FED032F1}" type="datetime4">
              <a:rPr lang="en-US" smtClean="0"/>
              <a:t>October 20, 2022</a:t>
            </a:fld>
            <a:endParaRPr lang="en-US"/>
          </a:p>
        </p:txBody>
      </p:sp>
      <p:sp>
        <p:nvSpPr>
          <p:cNvPr id="6" name="Footer Placeholder 5">
            <a:extLst>
              <a:ext uri="{FF2B5EF4-FFF2-40B4-BE49-F238E27FC236}">
                <a16:creationId xmlns:a16="http://schemas.microsoft.com/office/drawing/2014/main" id="{6C5D3351-4DBB-E6E6-77A7-B1ADEB2382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E7B643-24A0-9851-F9F1-CAEC50491055}"/>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75834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FE73A-49F0-10BB-939F-F12E00D05DB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42A836-F5FF-3BC4-3E7D-41CCF29FC8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FF6718-93A8-3668-2812-6C17C9472CB6}"/>
              </a:ext>
            </a:extLst>
          </p:cNvPr>
          <p:cNvSpPr>
            <a:spLocks noGrp="1"/>
          </p:cNvSpPr>
          <p:nvPr>
            <p:ph type="dt" sz="half" idx="10"/>
          </p:nvPr>
        </p:nvSpPr>
        <p:spPr/>
        <p:txBody>
          <a:bodyPr/>
          <a:lstStyle/>
          <a:p>
            <a:fld id="{E5CC3C8F-D4A7-4EAD-92AD-82C91CB8BB85}" type="datetime4">
              <a:rPr lang="en-US" smtClean="0"/>
              <a:t>October 20, 2022</a:t>
            </a:fld>
            <a:endParaRPr lang="en-US"/>
          </a:p>
        </p:txBody>
      </p:sp>
      <p:sp>
        <p:nvSpPr>
          <p:cNvPr id="5" name="Footer Placeholder 4">
            <a:extLst>
              <a:ext uri="{FF2B5EF4-FFF2-40B4-BE49-F238E27FC236}">
                <a16:creationId xmlns:a16="http://schemas.microsoft.com/office/drawing/2014/main" id="{38CAD041-6692-6476-543F-C9A337C79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5DC55-9B20-6788-7482-691AD2477287}"/>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257590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66F28E-BD43-8BD8-C3AA-6415FBD9D8F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99BD64-914B-49D0-A35F-4422B2D529E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BEFF2C-BB7C-AC29-99EB-5186BD06238F}"/>
              </a:ext>
            </a:extLst>
          </p:cNvPr>
          <p:cNvSpPr>
            <a:spLocks noGrp="1"/>
          </p:cNvSpPr>
          <p:nvPr>
            <p:ph type="dt" sz="half" idx="10"/>
          </p:nvPr>
        </p:nvSpPr>
        <p:spPr/>
        <p:txBody>
          <a:bodyPr/>
          <a:lstStyle/>
          <a:p>
            <a:fld id="{BC011D41-E33C-4BC7-8272-37E8417FD097}" type="datetime4">
              <a:rPr lang="en-US" smtClean="0"/>
              <a:t>October 20, 2022</a:t>
            </a:fld>
            <a:endParaRPr lang="en-US"/>
          </a:p>
        </p:txBody>
      </p:sp>
      <p:sp>
        <p:nvSpPr>
          <p:cNvPr id="5" name="Footer Placeholder 4">
            <a:extLst>
              <a:ext uri="{FF2B5EF4-FFF2-40B4-BE49-F238E27FC236}">
                <a16:creationId xmlns:a16="http://schemas.microsoft.com/office/drawing/2014/main" id="{4D73641A-F66D-C602-85FD-CCD95AD88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47187-7C05-DCC7-F9D6-06B2078D421B}"/>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900606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pic>
        <p:nvPicPr>
          <p:cNvPr id="15" name="Google Shape;15;p29" descr="DarkBlue1024"/>
          <p:cNvPicPr preferRelativeResize="0"/>
          <p:nvPr/>
        </p:nvPicPr>
        <p:blipFill rotWithShape="1">
          <a:blip r:embed="rId2">
            <a:alphaModFix/>
          </a:blip>
          <a:srcRect/>
          <a:stretch/>
        </p:blipFill>
        <p:spPr>
          <a:xfrm>
            <a:off x="0" y="0"/>
            <a:ext cx="9144000" cy="1295400"/>
          </a:xfrm>
          <a:prstGeom prst="rect">
            <a:avLst/>
          </a:prstGeom>
          <a:noFill/>
          <a:ln>
            <a:noFill/>
          </a:ln>
        </p:spPr>
      </p:pic>
      <p:sp>
        <p:nvSpPr>
          <p:cNvPr id="16" name="Google Shape;16;p29"/>
          <p:cNvSpPr txBox="1">
            <a:spLocks noGrp="1"/>
          </p:cNvSpPr>
          <p:nvPr>
            <p:ph type="ctrTitle"/>
          </p:nvPr>
        </p:nvSpPr>
        <p:spPr>
          <a:xfrm>
            <a:off x="323850" y="1484313"/>
            <a:ext cx="8496300" cy="13684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323850" y="3068638"/>
            <a:ext cx="8496300" cy="3097212"/>
          </a:xfrm>
          <a:prstGeom prst="rect">
            <a:avLst/>
          </a:prstGeom>
          <a:noFill/>
          <a:ln>
            <a:noFill/>
          </a:ln>
        </p:spPr>
        <p:txBody>
          <a:bodyPr spcFirstLastPara="1" wrap="square" lIns="91425" tIns="45700" rIns="91425" bIns="45700" anchor="t" anchorCtr="0">
            <a:noAutofit/>
          </a:bodyPr>
          <a:lstStyle>
            <a:lvl1pPr lvl="0" algn="l">
              <a:lnSpc>
                <a:spcPct val="100000"/>
              </a:lnSpc>
              <a:spcBef>
                <a:spcPts val="560"/>
              </a:spcBef>
              <a:spcAft>
                <a:spcPts val="0"/>
              </a:spcAft>
              <a:buClr>
                <a:schemeClr val="dk1"/>
              </a:buClr>
              <a:buSzPts val="2800"/>
              <a:buFont typeface="Arial"/>
              <a:buNone/>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
        <p:nvSpPr>
          <p:cNvPr id="18" name="Google Shape;18;p29"/>
          <p:cNvSpPr txBox="1">
            <a:spLocks noGrp="1"/>
          </p:cNvSpPr>
          <p:nvPr>
            <p:ph type="ftr" idx="11"/>
          </p:nvPr>
        </p:nvSpPr>
        <p:spPr>
          <a:xfrm>
            <a:off x="323850" y="6245225"/>
            <a:ext cx="8496300" cy="476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AAA90-1860-75F1-3D19-C0B35EBF90D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EEB835D-CF13-BD25-DC78-36E647D0D8E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77E08E-ECA0-049D-468B-5B3614D5176D}"/>
              </a:ext>
            </a:extLst>
          </p:cNvPr>
          <p:cNvSpPr>
            <a:spLocks noGrp="1"/>
          </p:cNvSpPr>
          <p:nvPr>
            <p:ph type="dt" sz="half" idx="10"/>
          </p:nvPr>
        </p:nvSpPr>
        <p:spPr/>
        <p:txBody>
          <a:bodyPr/>
          <a:lstStyle/>
          <a:p>
            <a:fld id="{91F9259A-1FE3-4FF9-8A07-BDD8177164ED}" type="datetime4">
              <a:rPr lang="en-US" smtClean="0"/>
              <a:t>October 20, 2022</a:t>
            </a:fld>
            <a:endParaRPr lang="en-US"/>
          </a:p>
        </p:txBody>
      </p:sp>
      <p:sp>
        <p:nvSpPr>
          <p:cNvPr id="5" name="Footer Placeholder 4">
            <a:extLst>
              <a:ext uri="{FF2B5EF4-FFF2-40B4-BE49-F238E27FC236}">
                <a16:creationId xmlns:a16="http://schemas.microsoft.com/office/drawing/2014/main" id="{BE269B2F-B4AF-3CD0-5FAD-D413F20F9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AC65E-EC47-E29D-34B8-FB2641B36077}"/>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566535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34831-020F-B0F2-9CC1-EBCB823836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9E3FE4-5C25-2DAC-1AC6-E95FD695DD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408EEC-193F-65F9-60DE-37D9320CBBFF}"/>
              </a:ext>
            </a:extLst>
          </p:cNvPr>
          <p:cNvSpPr>
            <a:spLocks noGrp="1"/>
          </p:cNvSpPr>
          <p:nvPr>
            <p:ph type="dt" sz="half" idx="10"/>
          </p:nvPr>
        </p:nvSpPr>
        <p:spPr/>
        <p:txBody>
          <a:bodyPr/>
          <a:lstStyle/>
          <a:p>
            <a:fld id="{5D340FED-6E95-4177-A7EF-CD303B9E611D}" type="datetime4">
              <a:rPr lang="en-US" smtClean="0"/>
              <a:t>October 20, 2022</a:t>
            </a:fld>
            <a:endParaRPr lang="en-US"/>
          </a:p>
        </p:txBody>
      </p:sp>
      <p:sp>
        <p:nvSpPr>
          <p:cNvPr id="5" name="Footer Placeholder 4">
            <a:extLst>
              <a:ext uri="{FF2B5EF4-FFF2-40B4-BE49-F238E27FC236}">
                <a16:creationId xmlns:a16="http://schemas.microsoft.com/office/drawing/2014/main" id="{AECBC3AE-0E20-680F-060E-FFC49D25DC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A05A5C-19BF-9752-7696-F1664C744B23}"/>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531464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72192-A11E-8363-DF60-BC3259D8F43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1289DBA-4D58-2590-6919-40FA7B5F9E9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0ABC11-F377-2387-AAD5-10077CD2C5EE}"/>
              </a:ext>
            </a:extLst>
          </p:cNvPr>
          <p:cNvSpPr>
            <a:spLocks noGrp="1"/>
          </p:cNvSpPr>
          <p:nvPr>
            <p:ph type="dt" sz="half" idx="10"/>
          </p:nvPr>
        </p:nvSpPr>
        <p:spPr/>
        <p:txBody>
          <a:bodyPr/>
          <a:lstStyle/>
          <a:p>
            <a:fld id="{477962CB-39AD-45A9-800F-54DAB53D6021}" type="datetime4">
              <a:rPr lang="en-US" smtClean="0"/>
              <a:t>October 20, 2022</a:t>
            </a:fld>
            <a:endParaRPr lang="en-US"/>
          </a:p>
        </p:txBody>
      </p:sp>
      <p:sp>
        <p:nvSpPr>
          <p:cNvPr id="5" name="Footer Placeholder 4">
            <a:extLst>
              <a:ext uri="{FF2B5EF4-FFF2-40B4-BE49-F238E27FC236}">
                <a16:creationId xmlns:a16="http://schemas.microsoft.com/office/drawing/2014/main" id="{0E823E30-3D39-A655-E6D7-35FB22B1C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505B7-E843-6BCA-B22C-127718087466}"/>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760816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A579-1B6F-B292-BE15-E9E21D8EF2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6CDE29-81CE-2BD3-C1E9-A76680AFDC7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D298C2-D184-0FC1-AEEB-C72D3057B1C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D7151A-6B1F-FB55-9310-894BF70CACE2}"/>
              </a:ext>
            </a:extLst>
          </p:cNvPr>
          <p:cNvSpPr>
            <a:spLocks noGrp="1"/>
          </p:cNvSpPr>
          <p:nvPr>
            <p:ph type="dt" sz="half" idx="10"/>
          </p:nvPr>
        </p:nvSpPr>
        <p:spPr/>
        <p:txBody>
          <a:bodyPr/>
          <a:lstStyle/>
          <a:p>
            <a:fld id="{2DEDF93D-55AB-4606-B9D7-742F1FC51983}" type="datetime4">
              <a:rPr lang="en-US" smtClean="0"/>
              <a:t>October 20, 2022</a:t>
            </a:fld>
            <a:endParaRPr lang="en-US" dirty="0"/>
          </a:p>
        </p:txBody>
      </p:sp>
      <p:sp>
        <p:nvSpPr>
          <p:cNvPr id="6" name="Footer Placeholder 5">
            <a:extLst>
              <a:ext uri="{FF2B5EF4-FFF2-40B4-BE49-F238E27FC236}">
                <a16:creationId xmlns:a16="http://schemas.microsoft.com/office/drawing/2014/main" id="{82A7F815-984A-ED64-CA0B-B1483ABCEA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355BE0F-AE2B-F598-A3A2-6C72A92A29BB}"/>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941245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CC808-555E-F78B-0D33-437AFE77C4C7}"/>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16CB0D-A4D3-3FAE-76F0-F7C5CF19FB0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9BD5900-C75E-0EA1-93AA-948CC744105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609DB68-3FAD-C04E-78D8-2FB95E123F6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BF4FF79-A0DD-B18C-757E-49FA3B935CB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E816317-5090-7646-05A3-FE5471C15D68}"/>
              </a:ext>
            </a:extLst>
          </p:cNvPr>
          <p:cNvSpPr>
            <a:spLocks noGrp="1"/>
          </p:cNvSpPr>
          <p:nvPr>
            <p:ph type="dt" sz="half" idx="10"/>
          </p:nvPr>
        </p:nvSpPr>
        <p:spPr/>
        <p:txBody>
          <a:bodyPr/>
          <a:lstStyle/>
          <a:p>
            <a:fld id="{DDF2841D-FB5C-47AB-B2FF-32E855C1EA71}" type="datetime4">
              <a:rPr lang="en-US" smtClean="0"/>
              <a:t>October 20, 2022</a:t>
            </a:fld>
            <a:endParaRPr lang="en-US"/>
          </a:p>
        </p:txBody>
      </p:sp>
      <p:sp>
        <p:nvSpPr>
          <p:cNvPr id="8" name="Footer Placeholder 7">
            <a:extLst>
              <a:ext uri="{FF2B5EF4-FFF2-40B4-BE49-F238E27FC236}">
                <a16:creationId xmlns:a16="http://schemas.microsoft.com/office/drawing/2014/main" id="{362EA8D0-985D-0BD0-C346-7164C7607F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367D29-302B-8F6D-61C2-4E5054F53B63}"/>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240042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6541-54A5-C43D-D383-E4B30F542FE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C36F3EF-AB21-8610-5FA2-47A791D2719A}"/>
              </a:ext>
            </a:extLst>
          </p:cNvPr>
          <p:cNvSpPr>
            <a:spLocks noGrp="1"/>
          </p:cNvSpPr>
          <p:nvPr>
            <p:ph type="dt" sz="half" idx="10"/>
          </p:nvPr>
        </p:nvSpPr>
        <p:spPr/>
        <p:txBody>
          <a:bodyPr/>
          <a:lstStyle/>
          <a:p>
            <a:fld id="{118537E9-D174-424D-BEE8-AFC4CA5F9F97}" type="datetime4">
              <a:rPr lang="en-US" smtClean="0"/>
              <a:t>October 20, 2022</a:t>
            </a:fld>
            <a:endParaRPr lang="en-US"/>
          </a:p>
        </p:txBody>
      </p:sp>
      <p:sp>
        <p:nvSpPr>
          <p:cNvPr id="4" name="Footer Placeholder 3">
            <a:extLst>
              <a:ext uri="{FF2B5EF4-FFF2-40B4-BE49-F238E27FC236}">
                <a16:creationId xmlns:a16="http://schemas.microsoft.com/office/drawing/2014/main" id="{A42E3DD7-1E9B-18EB-A6CC-8DBB4018CB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2074DD-6429-240F-5836-08E483A83948}"/>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875759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1A4EE-D637-20A1-B0FB-D2DC7882398E}"/>
              </a:ext>
            </a:extLst>
          </p:cNvPr>
          <p:cNvSpPr>
            <a:spLocks noGrp="1"/>
          </p:cNvSpPr>
          <p:nvPr>
            <p:ph type="dt" sz="half" idx="10"/>
          </p:nvPr>
        </p:nvSpPr>
        <p:spPr/>
        <p:txBody>
          <a:bodyPr/>
          <a:lstStyle/>
          <a:p>
            <a:fld id="{1C7A44C0-F7AC-49C2-8289-1E7A86D9FB50}" type="datetime4">
              <a:rPr lang="en-US" smtClean="0"/>
              <a:t>October 20, 2022</a:t>
            </a:fld>
            <a:endParaRPr lang="en-US"/>
          </a:p>
        </p:txBody>
      </p:sp>
      <p:sp>
        <p:nvSpPr>
          <p:cNvPr id="3" name="Footer Placeholder 2">
            <a:extLst>
              <a:ext uri="{FF2B5EF4-FFF2-40B4-BE49-F238E27FC236}">
                <a16:creationId xmlns:a16="http://schemas.microsoft.com/office/drawing/2014/main" id="{DE0A83CF-6362-DD17-5D19-76D009B1F3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2C0541-9024-2C0C-7455-D35A29D705C5}"/>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6268695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3EA34C8-51B6-4A13-94EC-AE715673993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1DD7AB7-2489-44FE-8538-87153E45D04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DDE53EF-8A3D-4AED-BC95-ACF00C46DC7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84" charset="-128"/>
              </a:defRPr>
            </a:lvl1pPr>
          </a:lstStyle>
          <a:p>
            <a:pPr>
              <a:defRPr/>
            </a:pPr>
            <a:endParaRPr lang="en-US"/>
          </a:p>
        </p:txBody>
      </p:sp>
      <p:sp>
        <p:nvSpPr>
          <p:cNvPr id="1029" name="Rectangle 5">
            <a:extLst>
              <a:ext uri="{FF2B5EF4-FFF2-40B4-BE49-F238E27FC236}">
                <a16:creationId xmlns:a16="http://schemas.microsoft.com/office/drawing/2014/main" id="{0602D479-80C9-4407-837E-65DBB3E554F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84" charset="-128"/>
              </a:defRPr>
            </a:lvl1pPr>
          </a:lstStyle>
          <a:p>
            <a:pPr>
              <a:defRPr/>
            </a:pPr>
            <a:endParaRPr lang="en-US"/>
          </a:p>
        </p:txBody>
      </p:sp>
      <p:sp>
        <p:nvSpPr>
          <p:cNvPr id="1030" name="Rectangle 6">
            <a:extLst>
              <a:ext uri="{FF2B5EF4-FFF2-40B4-BE49-F238E27FC236}">
                <a16:creationId xmlns:a16="http://schemas.microsoft.com/office/drawing/2014/main" id="{2CDFCA9D-258A-4028-A363-99895FA8FAD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fld id="{B237CB59-E27B-4F0E-9BB4-E336A285F531}" type="slidenum">
              <a:rPr lang="en-US" altLang="en-US"/>
              <a:pPr/>
              <a:t>‹#›</a:t>
            </a:fld>
            <a:endParaRPr lang="en-US" altLang="en-US"/>
          </a:p>
        </p:txBody>
      </p:sp>
    </p:spTree>
    <p:extLst>
      <p:ext uri="{BB962C8B-B14F-4D97-AF65-F5344CB8AC3E}">
        <p14:creationId xmlns:p14="http://schemas.microsoft.com/office/powerpoint/2010/main" val="1195704374"/>
      </p:ext>
    </p:extLst>
  </p:cSld>
  <p:clrMap bg1="lt1" tx1="dk1" bg2="lt2" tx2="dk2" accent1="accent1" accent2="accent2" accent3="accent3" accent4="accent4" accent5="accent5" accent6="accent6" hlink="hlink" folHlink="folHlink"/>
  <p:sldLayoutIdLst>
    <p:sldLayoutId id="214748371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raphik Medium" panose="020B0603030202060203" pitchFamily="34" charset="0"/>
          <a:ea typeface="ＭＳ Ｐゴシック" pitchFamily="84" charset="-128"/>
        </a:defRPr>
      </a:lvl2pPr>
      <a:lvl3pPr algn="ctr" rtl="0" eaLnBrk="0" fontAlgn="base" hangingPunct="0">
        <a:spcBef>
          <a:spcPct val="0"/>
        </a:spcBef>
        <a:spcAft>
          <a:spcPct val="0"/>
        </a:spcAft>
        <a:defRPr sz="4400">
          <a:solidFill>
            <a:schemeClr val="tx2"/>
          </a:solidFill>
          <a:latin typeface="Graphik Medium" panose="020B0603030202060203" pitchFamily="34" charset="0"/>
          <a:ea typeface="ＭＳ Ｐゴシック" pitchFamily="84" charset="-128"/>
        </a:defRPr>
      </a:lvl3pPr>
      <a:lvl4pPr algn="ctr" rtl="0" eaLnBrk="0" fontAlgn="base" hangingPunct="0">
        <a:spcBef>
          <a:spcPct val="0"/>
        </a:spcBef>
        <a:spcAft>
          <a:spcPct val="0"/>
        </a:spcAft>
        <a:defRPr sz="4400">
          <a:solidFill>
            <a:schemeClr val="tx2"/>
          </a:solidFill>
          <a:latin typeface="Graphik Medium" panose="020B0603030202060203" pitchFamily="34" charset="0"/>
          <a:ea typeface="ＭＳ Ｐゴシック" pitchFamily="84" charset="-128"/>
        </a:defRPr>
      </a:lvl4pPr>
      <a:lvl5pPr algn="ctr" rtl="0" eaLnBrk="0" fontAlgn="base" hangingPunct="0">
        <a:spcBef>
          <a:spcPct val="0"/>
        </a:spcBef>
        <a:spcAft>
          <a:spcPct val="0"/>
        </a:spcAft>
        <a:defRPr sz="4400">
          <a:solidFill>
            <a:schemeClr val="tx2"/>
          </a:solidFill>
          <a:latin typeface="Graphik Medium" panose="020B0603030202060203" pitchFamily="34" charset="0"/>
          <a:ea typeface="ＭＳ Ｐゴシック" pitchFamily="84" charset="-128"/>
        </a:defRPr>
      </a:lvl5pPr>
      <a:lvl6pPr marL="457200" algn="ctr" rtl="0" fontAlgn="base">
        <a:spcBef>
          <a:spcPct val="0"/>
        </a:spcBef>
        <a:spcAft>
          <a:spcPct val="0"/>
        </a:spcAft>
        <a:defRPr sz="4400">
          <a:solidFill>
            <a:schemeClr val="tx2"/>
          </a:solidFill>
          <a:latin typeface="Arial" charset="0"/>
          <a:ea typeface="ＭＳ Ｐゴシック" pitchFamily="84" charset="-128"/>
        </a:defRPr>
      </a:lvl6pPr>
      <a:lvl7pPr marL="914400" algn="ctr" rtl="0" fontAlgn="base">
        <a:spcBef>
          <a:spcPct val="0"/>
        </a:spcBef>
        <a:spcAft>
          <a:spcPct val="0"/>
        </a:spcAft>
        <a:defRPr sz="4400">
          <a:solidFill>
            <a:schemeClr val="tx2"/>
          </a:solidFill>
          <a:latin typeface="Arial" charset="0"/>
          <a:ea typeface="ＭＳ Ｐゴシック" pitchFamily="84" charset="-128"/>
        </a:defRPr>
      </a:lvl7pPr>
      <a:lvl8pPr marL="1371600" algn="ctr" rtl="0" fontAlgn="base">
        <a:spcBef>
          <a:spcPct val="0"/>
        </a:spcBef>
        <a:spcAft>
          <a:spcPct val="0"/>
        </a:spcAft>
        <a:defRPr sz="4400">
          <a:solidFill>
            <a:schemeClr val="tx2"/>
          </a:solidFill>
          <a:latin typeface="Arial" charset="0"/>
          <a:ea typeface="ＭＳ Ｐゴシック" pitchFamily="84" charset="-128"/>
        </a:defRPr>
      </a:lvl8pPr>
      <a:lvl9pPr marL="1828800" algn="ctr" rtl="0" fontAlgn="base">
        <a:spcBef>
          <a:spcPct val="0"/>
        </a:spcBef>
        <a:spcAft>
          <a:spcPct val="0"/>
        </a:spcAft>
        <a:defRPr sz="4400">
          <a:solidFill>
            <a:schemeClr val="tx2"/>
          </a:solidFill>
          <a:latin typeface="Arial" charset="0"/>
          <a:ea typeface="ＭＳ Ｐゴシック"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330200" y="908050"/>
            <a:ext cx="8489950" cy="12969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330200" y="2708275"/>
            <a:ext cx="8489950" cy="345757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28"/>
          <p:cNvSpPr txBox="1">
            <a:spLocks noGrp="1"/>
          </p:cNvSpPr>
          <p:nvPr>
            <p:ph type="sldNum" idx="12"/>
          </p:nvPr>
        </p:nvSpPr>
        <p:spPr>
          <a:xfrm>
            <a:off x="7812088" y="6337300"/>
            <a:ext cx="1008062"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3" name="Google Shape;13;p28" descr="DarkBlue1024"/>
          <p:cNvPicPr preferRelativeResize="0"/>
          <p:nvPr/>
        </p:nvPicPr>
        <p:blipFill rotWithShape="1">
          <a:blip r:embed="rId3">
            <a:alphaModFix/>
          </a:blip>
          <a:srcRect/>
          <a:stretch/>
        </p:blipFill>
        <p:spPr>
          <a:xfrm>
            <a:off x="0" y="0"/>
            <a:ext cx="9144000" cy="5143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1F180-FEEE-AB3D-2F55-8922DBA1EAE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C26091-993B-6D47-D5E0-21E81651371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AC7B4A-C4BC-1CFD-5DF5-7FA9076E074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3960BD-7AC1-4217-9611-AAA56D3EE38F}" type="datetime4">
              <a:rPr lang="en-US" smtClean="0"/>
              <a:pPr/>
              <a:t>October 20, 2022</a:t>
            </a:fld>
            <a:endParaRPr lang="en-US" dirty="0">
              <a:latin typeface="+mn-lt"/>
            </a:endParaRPr>
          </a:p>
        </p:txBody>
      </p:sp>
      <p:sp>
        <p:nvSpPr>
          <p:cNvPr id="5" name="Footer Placeholder 4">
            <a:extLst>
              <a:ext uri="{FF2B5EF4-FFF2-40B4-BE49-F238E27FC236}">
                <a16:creationId xmlns:a16="http://schemas.microsoft.com/office/drawing/2014/main" id="{27758F77-0971-D3FA-0FBF-6A435D141CA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latin typeface="+mn-lt"/>
            </a:endParaRPr>
          </a:p>
        </p:txBody>
      </p:sp>
      <p:sp>
        <p:nvSpPr>
          <p:cNvPr id="6" name="Slide Number Placeholder 5">
            <a:extLst>
              <a:ext uri="{FF2B5EF4-FFF2-40B4-BE49-F238E27FC236}">
                <a16:creationId xmlns:a16="http://schemas.microsoft.com/office/drawing/2014/main" id="{E04B7EC8-3A95-CC5D-7DDE-CBB6D3BE1D3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61149741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prospect@ucl.ac.uk" TargetMode="External"/><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clinicaltrials.gov/ct2/show/NCT04185415" TargetMode="External"/><Relationship Id="rId2" Type="http://schemas.openxmlformats.org/officeDocument/2006/relationships/hyperlink" Target="https://clinicaltrials.gov/ct2/show/"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02/mds.29194" TargetMode="External"/><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3389%2Ffneur.2019.01125" TargetMode="External"/><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6DE1AC-FB11-DE21-E810-8291692F896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6250" b="6250"/>
          <a:stretch/>
        </p:blipFill>
        <p:spPr>
          <a:xfrm>
            <a:off x="950550" y="980779"/>
            <a:ext cx="7242897" cy="4114800"/>
          </a:xfrm>
          <a:prstGeom prst="rect">
            <a:avLst/>
          </a:prstGeom>
        </p:spPr>
      </p:pic>
      <p:sp>
        <p:nvSpPr>
          <p:cNvPr id="3" name="Subtitle 2"/>
          <p:cNvSpPr>
            <a:spLocks noGrp="1"/>
          </p:cNvSpPr>
          <p:nvPr>
            <p:ph idx="4294967295"/>
          </p:nvPr>
        </p:nvSpPr>
        <p:spPr>
          <a:xfrm>
            <a:off x="798512" y="5459612"/>
            <a:ext cx="7242175" cy="657225"/>
          </a:xfrm>
        </p:spPr>
        <p:txBody>
          <a:bodyPr vert="horz" lIns="68580" tIns="34290" rIns="68580" bIns="34290" rtlCol="0">
            <a:noAutofit/>
          </a:bodyPr>
          <a:lstStyle/>
          <a:p>
            <a:pPr marL="0" indent="0" algn="ctr">
              <a:buNone/>
            </a:pPr>
            <a:r>
              <a:rPr lang="en-GB" sz="1800" dirty="0">
                <a:ea typeface="Batang"/>
              </a:rPr>
              <a:t>Annalisa Casarin, MD MPH</a:t>
            </a:r>
          </a:p>
          <a:p>
            <a:pPr marL="0" indent="0" algn="ctr">
              <a:buNone/>
            </a:pPr>
            <a:r>
              <a:rPr lang="en-GB" sz="1600" dirty="0">
                <a:ea typeface="Batang"/>
              </a:rPr>
              <a:t>PSPA Research coordinator</a:t>
            </a:r>
          </a:p>
          <a:p>
            <a:pPr marL="0" indent="0" algn="ctr">
              <a:buNone/>
            </a:pPr>
            <a:r>
              <a:rPr lang="en-GB" sz="1600" dirty="0">
                <a:ea typeface="Batang"/>
              </a:rPr>
              <a:t>October  2022</a:t>
            </a:r>
            <a:endParaRPr lang="en-GB" sz="1600" dirty="0"/>
          </a:p>
        </p:txBody>
      </p:sp>
      <p:sp>
        <p:nvSpPr>
          <p:cNvPr id="2" name="Title 1"/>
          <p:cNvSpPr>
            <a:spLocks noGrp="1"/>
          </p:cNvSpPr>
          <p:nvPr>
            <p:ph type="title" idx="4294967295"/>
          </p:nvPr>
        </p:nvSpPr>
        <p:spPr>
          <a:xfrm>
            <a:off x="1139484" y="3352652"/>
            <a:ext cx="4608513" cy="657225"/>
          </a:xfrm>
        </p:spPr>
        <p:txBody>
          <a:bodyPr>
            <a:noAutofit/>
          </a:bodyPr>
          <a:lstStyle/>
          <a:p>
            <a:r>
              <a:rPr lang="en-GB" sz="2000" b="1" dirty="0">
                <a:solidFill>
                  <a:schemeClr val="bg1"/>
                </a:solidFill>
                <a:latin typeface="Graphik Regular" panose="020B0503030202060203" pitchFamily="34" charset="0"/>
                <a:ea typeface="Batang"/>
              </a:rPr>
              <a:t>PSP&amp;CBD Research update</a:t>
            </a:r>
            <a:endParaRPr lang="en-GB" sz="2000" b="1" dirty="0">
              <a:solidFill>
                <a:schemeClr val="bg1"/>
              </a:solidFill>
              <a:latin typeface="Graphik Regular" panose="020B0503030202060203" pitchFamily="34" charset="0"/>
            </a:endParaRPr>
          </a:p>
        </p:txBody>
      </p:sp>
      <p:sp>
        <p:nvSpPr>
          <p:cNvPr id="6" name="AutoShape 4">
            <a:extLst>
              <a:ext uri="{FF2B5EF4-FFF2-40B4-BE49-F238E27FC236}">
                <a16:creationId xmlns:a16="http://schemas.microsoft.com/office/drawing/2014/main" id="{BCDFBF09-EE99-591C-6E7A-44C26ADEAD6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descr="Logo&#10;&#10;Description automatically generated">
            <a:extLst>
              <a:ext uri="{FF2B5EF4-FFF2-40B4-BE49-F238E27FC236}">
                <a16:creationId xmlns:a16="http://schemas.microsoft.com/office/drawing/2014/main" id="{5B22683C-E2E2-7ED5-03F6-B446D93D8809}"/>
              </a:ext>
            </a:extLst>
          </p:cNvPr>
          <p:cNvPicPr>
            <a:picLocks noChangeAspect="1"/>
          </p:cNvPicPr>
          <p:nvPr/>
        </p:nvPicPr>
        <p:blipFill>
          <a:blip r:embed="rId5"/>
          <a:stretch>
            <a:fillRect/>
          </a:stretch>
        </p:blipFill>
        <p:spPr>
          <a:xfrm>
            <a:off x="7242176" y="5788225"/>
            <a:ext cx="1901824" cy="1069776"/>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4"/>
          <p:cNvSpPr/>
          <p:nvPr/>
        </p:nvSpPr>
        <p:spPr>
          <a:xfrm>
            <a:off x="265807" y="342315"/>
            <a:ext cx="7645176" cy="73975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3200"/>
              <a:buFont typeface="Arial"/>
              <a:buNone/>
            </a:pPr>
            <a:r>
              <a:rPr lang="en-GB" sz="2400" b="1" dirty="0">
                <a:solidFill>
                  <a:schemeClr val="lt1"/>
                </a:solidFill>
                <a:latin typeface="Arial" panose="020B0604020202020204" pitchFamily="34" charset="0"/>
                <a:cs typeface="Arial" panose="020B0604020202020204" pitchFamily="34" charset="0"/>
              </a:rPr>
              <a:t>What are PSP &amp; CBS?</a:t>
            </a:r>
            <a:endParaRPr sz="2400" b="1" i="0" u="none" strike="noStrike" cap="none" dirty="0">
              <a:solidFill>
                <a:schemeClr val="lt1"/>
              </a:solidFill>
              <a:latin typeface="Arial" panose="020B0604020202020204"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20F9C148-2C51-8439-9FC2-5D3EEE5DA723}"/>
              </a:ext>
            </a:extLst>
          </p:cNvPr>
          <p:cNvSpPr txBox="1"/>
          <p:nvPr/>
        </p:nvSpPr>
        <p:spPr>
          <a:xfrm>
            <a:off x="448121" y="1472101"/>
            <a:ext cx="4268265" cy="3385542"/>
          </a:xfrm>
          <a:prstGeom prst="rect">
            <a:avLst/>
          </a:prstGeom>
          <a:noFill/>
        </p:spPr>
        <p:txBody>
          <a:bodyPr wrap="square" rtlCol="0">
            <a:spAutoFit/>
          </a:bodyPr>
          <a:lstStyle/>
          <a:p>
            <a:endParaRPr lang="en-GB" sz="1600" dirty="0">
              <a:latin typeface="Georgia" panose="02040502050405020303" pitchFamily="18" charset="0"/>
            </a:endParaRPr>
          </a:p>
          <a:p>
            <a:pPr marL="171450" indent="-171450">
              <a:buFont typeface="Arial" panose="020B0604020202020204" pitchFamily="34" charset="0"/>
              <a:buChar char="•"/>
            </a:pPr>
            <a:r>
              <a:rPr lang="en-GB" sz="1800" dirty="0"/>
              <a:t>Atypical parkinsonism</a:t>
            </a:r>
          </a:p>
          <a:p>
            <a:endParaRPr lang="en-GB" sz="1800" dirty="0"/>
          </a:p>
          <a:p>
            <a:pPr marL="171450" indent="-171450">
              <a:buFont typeface="Arial" panose="020B0604020202020204" pitchFamily="34" charset="0"/>
              <a:buChar char="•"/>
            </a:pPr>
            <a:r>
              <a:rPr lang="en-GB" sz="1800" dirty="0"/>
              <a:t>It’s all about </a:t>
            </a:r>
            <a:r>
              <a:rPr lang="en-GB" sz="1800" b="1" dirty="0"/>
              <a:t>tau</a:t>
            </a:r>
          </a:p>
          <a:p>
            <a:endParaRPr lang="en-GB" sz="1800" b="1" dirty="0"/>
          </a:p>
          <a:p>
            <a:pPr marL="171450" indent="-171450">
              <a:buFont typeface="Arial" panose="020B0604020202020204" pitchFamily="34" charset="0"/>
              <a:buChar char="•"/>
            </a:pPr>
            <a:r>
              <a:rPr lang="en-GB" sz="1800" dirty="0"/>
              <a:t>PSP &amp; CBS – what’s the difference?</a:t>
            </a:r>
          </a:p>
          <a:p>
            <a:pPr marL="171450" indent="-171450">
              <a:buFont typeface="Arial" panose="020B0604020202020204" pitchFamily="34" charset="0"/>
              <a:buChar char="•"/>
            </a:pPr>
            <a:endParaRPr lang="en-GB" sz="1800" dirty="0"/>
          </a:p>
          <a:p>
            <a:pPr marL="171450" indent="-171450">
              <a:buFont typeface="Arial" panose="020B0604020202020204" pitchFamily="34" charset="0"/>
              <a:buChar char="•"/>
            </a:pPr>
            <a:r>
              <a:rPr lang="en-GB" sz="1800" dirty="0"/>
              <a:t>Differing symptoms between groups and individuals </a:t>
            </a:r>
          </a:p>
          <a:p>
            <a:pPr marL="171450" indent="-171450">
              <a:buFont typeface="Arial" panose="020B0604020202020204" pitchFamily="34" charset="0"/>
              <a:buChar char="•"/>
            </a:pPr>
            <a:endParaRPr lang="en-GB" sz="1800" dirty="0"/>
          </a:p>
          <a:p>
            <a:pPr marL="171450" indent="-171450">
              <a:buFont typeface="Arial" panose="020B0604020202020204" pitchFamily="34" charset="0"/>
              <a:buChar char="•"/>
            </a:pPr>
            <a:r>
              <a:rPr lang="en-GB" sz="1800" dirty="0"/>
              <a:t>Full understanding the conditions have not yet been achieved</a:t>
            </a:r>
            <a:endParaRPr lang="en-GB" sz="1200" dirty="0"/>
          </a:p>
        </p:txBody>
      </p:sp>
      <p:sp>
        <p:nvSpPr>
          <p:cNvPr id="4" name="Rectangle 3">
            <a:extLst>
              <a:ext uri="{FF2B5EF4-FFF2-40B4-BE49-F238E27FC236}">
                <a16:creationId xmlns:a16="http://schemas.microsoft.com/office/drawing/2014/main" id="{035F0B4B-A0DA-B6B9-E86B-5BA35A40B987}"/>
              </a:ext>
            </a:extLst>
          </p:cNvPr>
          <p:cNvSpPr/>
          <p:nvPr/>
        </p:nvSpPr>
        <p:spPr>
          <a:xfrm>
            <a:off x="3371850" y="2314944"/>
            <a:ext cx="885825" cy="123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8D3C840C-270A-210C-CA09-7E267797A14D}"/>
              </a:ext>
            </a:extLst>
          </p:cNvPr>
          <p:cNvGrpSpPr/>
          <p:nvPr/>
        </p:nvGrpSpPr>
        <p:grpSpPr>
          <a:xfrm>
            <a:off x="5864140" y="3929548"/>
            <a:ext cx="2139529" cy="698770"/>
            <a:chOff x="3259719" y="2326909"/>
            <a:chExt cx="3279193" cy="1216391"/>
          </a:xfrm>
        </p:grpSpPr>
        <p:grpSp>
          <p:nvGrpSpPr>
            <p:cNvPr id="10" name="Group 9">
              <a:extLst>
                <a:ext uri="{FF2B5EF4-FFF2-40B4-BE49-F238E27FC236}">
                  <a16:creationId xmlns:a16="http://schemas.microsoft.com/office/drawing/2014/main" id="{B5E31921-7C04-E95B-50E5-DC58C6DDE7AC}"/>
                </a:ext>
              </a:extLst>
            </p:cNvPr>
            <p:cNvGrpSpPr/>
            <p:nvPr/>
          </p:nvGrpSpPr>
          <p:grpSpPr>
            <a:xfrm>
              <a:off x="3259719" y="2326909"/>
              <a:ext cx="3279193" cy="1102089"/>
              <a:chOff x="3259719" y="2326909"/>
              <a:chExt cx="3279193" cy="1102089"/>
            </a:xfrm>
          </p:grpSpPr>
          <p:grpSp>
            <p:nvGrpSpPr>
              <p:cNvPr id="8" name="Group 7">
                <a:extLst>
                  <a:ext uri="{FF2B5EF4-FFF2-40B4-BE49-F238E27FC236}">
                    <a16:creationId xmlns:a16="http://schemas.microsoft.com/office/drawing/2014/main" id="{D40575F0-6E18-7D96-B5E7-48ECEA8AC877}"/>
                  </a:ext>
                </a:extLst>
              </p:cNvPr>
              <p:cNvGrpSpPr/>
              <p:nvPr/>
            </p:nvGrpSpPr>
            <p:grpSpPr>
              <a:xfrm>
                <a:off x="3259719" y="2343518"/>
                <a:ext cx="997956" cy="1085480"/>
                <a:chOff x="3259719" y="2343518"/>
                <a:chExt cx="997956" cy="1085480"/>
              </a:xfrm>
            </p:grpSpPr>
            <p:sp>
              <p:nvSpPr>
                <p:cNvPr id="5" name="Rectangle 4">
                  <a:extLst>
                    <a:ext uri="{FF2B5EF4-FFF2-40B4-BE49-F238E27FC236}">
                      <a16:creationId xmlns:a16="http://schemas.microsoft.com/office/drawing/2014/main" id="{D43FFB99-4E58-A747-38AA-D11BB90D24B9}"/>
                    </a:ext>
                  </a:extLst>
                </p:cNvPr>
                <p:cNvSpPr/>
                <p:nvPr/>
              </p:nvSpPr>
              <p:spPr>
                <a:xfrm>
                  <a:off x="3259719" y="3305420"/>
                  <a:ext cx="885825" cy="123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5FDAD40-0DD2-7F1E-D4B1-135538160F0D}"/>
                    </a:ext>
                  </a:extLst>
                </p:cNvPr>
                <p:cNvSpPr/>
                <p:nvPr/>
              </p:nvSpPr>
              <p:spPr>
                <a:xfrm>
                  <a:off x="3371850" y="2343518"/>
                  <a:ext cx="885825" cy="123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02DD5C58-2329-A6EE-BEF1-0BE7F990D4DE}"/>
                  </a:ext>
                </a:extLst>
              </p:cNvPr>
              <p:cNvSpPr/>
              <p:nvPr/>
            </p:nvSpPr>
            <p:spPr>
              <a:xfrm>
                <a:off x="5653087" y="2326909"/>
                <a:ext cx="885825" cy="123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E941818C-0EF7-4EBA-7C05-28C9BBA94D2F}"/>
                </a:ext>
              </a:extLst>
            </p:cNvPr>
            <p:cNvSpPr/>
            <p:nvPr/>
          </p:nvSpPr>
          <p:spPr>
            <a:xfrm>
              <a:off x="5653086" y="3238989"/>
              <a:ext cx="885825" cy="304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0" name="Picture 2" descr="Astrocytes - definition">
            <a:extLst>
              <a:ext uri="{FF2B5EF4-FFF2-40B4-BE49-F238E27FC236}">
                <a16:creationId xmlns:a16="http://schemas.microsoft.com/office/drawing/2014/main" id="{A7682395-FA80-2656-D23F-4FE825D8C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620" y="2456414"/>
            <a:ext cx="3287283" cy="296535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60CC01F9-8A16-70B2-DCDA-E7DD6377072B}"/>
              </a:ext>
            </a:extLst>
          </p:cNvPr>
          <p:cNvCxnSpPr>
            <a:cxnSpLocks/>
          </p:cNvCxnSpPr>
          <p:nvPr/>
        </p:nvCxnSpPr>
        <p:spPr>
          <a:xfrm flipH="1">
            <a:off x="6622439" y="3429000"/>
            <a:ext cx="1381230" cy="1428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3D8B005-D6FF-2FE4-55DC-AA099352B0C9}"/>
              </a:ext>
            </a:extLst>
          </p:cNvPr>
          <p:cNvCxnSpPr>
            <a:cxnSpLocks/>
          </p:cNvCxnSpPr>
          <p:nvPr/>
        </p:nvCxnSpPr>
        <p:spPr>
          <a:xfrm flipH="1">
            <a:off x="6870359" y="3571875"/>
            <a:ext cx="1129780" cy="6551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6A7DCB6-76C3-4395-E769-33FABEB0A8F5}"/>
              </a:ext>
            </a:extLst>
          </p:cNvPr>
          <p:cNvCxnSpPr>
            <a:cxnSpLocks/>
          </p:cNvCxnSpPr>
          <p:nvPr/>
        </p:nvCxnSpPr>
        <p:spPr>
          <a:xfrm flipH="1">
            <a:off x="5265991" y="2438523"/>
            <a:ext cx="232278" cy="6032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751C4B3-7582-57C3-E5CB-5DE3A13B9AB2}"/>
              </a:ext>
            </a:extLst>
          </p:cNvPr>
          <p:cNvCxnSpPr>
            <a:cxnSpLocks/>
          </p:cNvCxnSpPr>
          <p:nvPr/>
        </p:nvCxnSpPr>
        <p:spPr>
          <a:xfrm>
            <a:off x="5571430" y="2456414"/>
            <a:ext cx="0" cy="5210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0D7BA66-A3B1-037F-16D6-5F6DB36D7F27}"/>
              </a:ext>
            </a:extLst>
          </p:cNvPr>
          <p:cNvSpPr txBox="1"/>
          <p:nvPr/>
        </p:nvSpPr>
        <p:spPr>
          <a:xfrm>
            <a:off x="5265991" y="2068956"/>
            <a:ext cx="918658" cy="307777"/>
          </a:xfrm>
          <a:prstGeom prst="rect">
            <a:avLst/>
          </a:prstGeom>
          <a:noFill/>
        </p:spPr>
        <p:txBody>
          <a:bodyPr wrap="square" rtlCol="0">
            <a:spAutoFit/>
          </a:bodyPr>
          <a:lstStyle/>
          <a:p>
            <a:r>
              <a:rPr lang="en-GB" dirty="0"/>
              <a:t>CBD</a:t>
            </a:r>
          </a:p>
        </p:txBody>
      </p:sp>
      <p:sp>
        <p:nvSpPr>
          <p:cNvPr id="30" name="TextBox 29">
            <a:extLst>
              <a:ext uri="{FF2B5EF4-FFF2-40B4-BE49-F238E27FC236}">
                <a16:creationId xmlns:a16="http://schemas.microsoft.com/office/drawing/2014/main" id="{283B818D-CE4D-9B0E-F449-0CBC3E626EF7}"/>
              </a:ext>
            </a:extLst>
          </p:cNvPr>
          <p:cNvSpPr txBox="1"/>
          <p:nvPr/>
        </p:nvSpPr>
        <p:spPr>
          <a:xfrm>
            <a:off x="8056026" y="3346548"/>
            <a:ext cx="918658" cy="307777"/>
          </a:xfrm>
          <a:prstGeom prst="rect">
            <a:avLst/>
          </a:prstGeom>
          <a:noFill/>
        </p:spPr>
        <p:txBody>
          <a:bodyPr wrap="square" rtlCol="0">
            <a:spAutoFit/>
          </a:bodyPr>
          <a:lstStyle/>
          <a:p>
            <a:r>
              <a:rPr lang="en-GB" dirty="0"/>
              <a:t>PSP</a:t>
            </a:r>
          </a:p>
        </p:txBody>
      </p:sp>
      <p:pic>
        <p:nvPicPr>
          <p:cNvPr id="3" name="Picture 2">
            <a:extLst>
              <a:ext uri="{FF2B5EF4-FFF2-40B4-BE49-F238E27FC236}">
                <a16:creationId xmlns:a16="http://schemas.microsoft.com/office/drawing/2014/main" id="{90684A58-46CF-BE87-0784-F8AFC2D7ED3B}"/>
              </a:ext>
            </a:extLst>
          </p:cNvPr>
          <p:cNvPicPr>
            <a:picLocks noChangeAspect="1"/>
          </p:cNvPicPr>
          <p:nvPr/>
        </p:nvPicPr>
        <p:blipFill rotWithShape="1">
          <a:blip r:embed="rId4" cstate="print"/>
          <a:srcRect l="21662" r="430" b="62639"/>
          <a:stretch/>
        </p:blipFill>
        <p:spPr bwMode="auto">
          <a:xfrm>
            <a:off x="698594" y="5098188"/>
            <a:ext cx="4017792" cy="1441602"/>
          </a:xfrm>
          <a:prstGeom prst="rect">
            <a:avLst/>
          </a:prstGeom>
          <a:solidFill>
            <a:srgbClr val="FFFFFF">
              <a:lumMod val="85000"/>
            </a:srgbClr>
          </a:solidFill>
          <a:ln w="25400" cap="flat" cmpd="sng" algn="ctr">
            <a:solidFill>
              <a:srgbClr val="660066"/>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glow rad="228600">
              <a:srgbClr val="333399">
                <a:satMod val="175000"/>
                <a:alpha val="40000"/>
              </a:srgbClr>
            </a:glo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180497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4" name="Rectangle 3">
            <a:extLst>
              <a:ext uri="{FF2B5EF4-FFF2-40B4-BE49-F238E27FC236}">
                <a16:creationId xmlns:a16="http://schemas.microsoft.com/office/drawing/2014/main" id="{035F0B4B-A0DA-B6B9-E86B-5BA35A40B987}"/>
              </a:ext>
            </a:extLst>
          </p:cNvPr>
          <p:cNvSpPr/>
          <p:nvPr/>
        </p:nvSpPr>
        <p:spPr>
          <a:xfrm>
            <a:off x="3371850" y="2314944"/>
            <a:ext cx="885825" cy="123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8D3C840C-270A-210C-CA09-7E267797A14D}"/>
              </a:ext>
            </a:extLst>
          </p:cNvPr>
          <p:cNvGrpSpPr/>
          <p:nvPr/>
        </p:nvGrpSpPr>
        <p:grpSpPr>
          <a:xfrm>
            <a:off x="5864140" y="3929548"/>
            <a:ext cx="2139529" cy="698770"/>
            <a:chOff x="3259719" y="2326909"/>
            <a:chExt cx="3279193" cy="1216391"/>
          </a:xfrm>
        </p:grpSpPr>
        <p:grpSp>
          <p:nvGrpSpPr>
            <p:cNvPr id="10" name="Group 9">
              <a:extLst>
                <a:ext uri="{FF2B5EF4-FFF2-40B4-BE49-F238E27FC236}">
                  <a16:creationId xmlns:a16="http://schemas.microsoft.com/office/drawing/2014/main" id="{B5E31921-7C04-E95B-50E5-DC58C6DDE7AC}"/>
                </a:ext>
              </a:extLst>
            </p:cNvPr>
            <p:cNvGrpSpPr/>
            <p:nvPr/>
          </p:nvGrpSpPr>
          <p:grpSpPr>
            <a:xfrm>
              <a:off x="3259719" y="2326909"/>
              <a:ext cx="3279193" cy="1102089"/>
              <a:chOff x="3259719" y="2326909"/>
              <a:chExt cx="3279193" cy="1102089"/>
            </a:xfrm>
          </p:grpSpPr>
          <p:grpSp>
            <p:nvGrpSpPr>
              <p:cNvPr id="8" name="Group 7">
                <a:extLst>
                  <a:ext uri="{FF2B5EF4-FFF2-40B4-BE49-F238E27FC236}">
                    <a16:creationId xmlns:a16="http://schemas.microsoft.com/office/drawing/2014/main" id="{D40575F0-6E18-7D96-B5E7-48ECEA8AC877}"/>
                  </a:ext>
                </a:extLst>
              </p:cNvPr>
              <p:cNvGrpSpPr/>
              <p:nvPr/>
            </p:nvGrpSpPr>
            <p:grpSpPr>
              <a:xfrm>
                <a:off x="3259719" y="2343518"/>
                <a:ext cx="997956" cy="1085480"/>
                <a:chOff x="3259719" y="2343518"/>
                <a:chExt cx="997956" cy="1085480"/>
              </a:xfrm>
            </p:grpSpPr>
            <p:sp>
              <p:nvSpPr>
                <p:cNvPr id="5" name="Rectangle 4">
                  <a:extLst>
                    <a:ext uri="{FF2B5EF4-FFF2-40B4-BE49-F238E27FC236}">
                      <a16:creationId xmlns:a16="http://schemas.microsoft.com/office/drawing/2014/main" id="{D43FFB99-4E58-A747-38AA-D11BB90D24B9}"/>
                    </a:ext>
                  </a:extLst>
                </p:cNvPr>
                <p:cNvSpPr/>
                <p:nvPr/>
              </p:nvSpPr>
              <p:spPr>
                <a:xfrm>
                  <a:off x="3259719" y="3305420"/>
                  <a:ext cx="885825" cy="123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5FDAD40-0DD2-7F1E-D4B1-135538160F0D}"/>
                    </a:ext>
                  </a:extLst>
                </p:cNvPr>
                <p:cNvSpPr/>
                <p:nvPr/>
              </p:nvSpPr>
              <p:spPr>
                <a:xfrm>
                  <a:off x="3371850" y="2343518"/>
                  <a:ext cx="885825" cy="123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02DD5C58-2329-A6EE-BEF1-0BE7F990D4DE}"/>
                  </a:ext>
                </a:extLst>
              </p:cNvPr>
              <p:cNvSpPr/>
              <p:nvPr/>
            </p:nvSpPr>
            <p:spPr>
              <a:xfrm>
                <a:off x="5653087" y="2326909"/>
                <a:ext cx="885825" cy="123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E941818C-0EF7-4EBA-7C05-28C9BBA94D2F}"/>
                </a:ext>
              </a:extLst>
            </p:cNvPr>
            <p:cNvSpPr/>
            <p:nvPr/>
          </p:nvSpPr>
          <p:spPr>
            <a:xfrm>
              <a:off x="5653086" y="3238989"/>
              <a:ext cx="885825" cy="304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5C20F540-FCEA-7FF9-3DAA-A04888D78841}"/>
              </a:ext>
            </a:extLst>
          </p:cNvPr>
          <p:cNvSpPr txBox="1">
            <a:spLocks/>
          </p:cNvSpPr>
          <p:nvPr/>
        </p:nvSpPr>
        <p:spPr>
          <a:xfrm>
            <a:off x="488907" y="1135029"/>
            <a:ext cx="7772400" cy="8572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000" b="1" i="0" u="none" strike="noStrike" cap="none">
                <a:solidFill>
                  <a:schemeClr val="dk2"/>
                </a:solidFill>
                <a:latin typeface="Arial"/>
                <a:ea typeface="Arial"/>
                <a:cs typeface="Arial"/>
                <a:sym typeface="Arial"/>
              </a:defRPr>
            </a:lvl9pPr>
          </a:lstStyle>
          <a:p>
            <a:pPr algn="ctr"/>
            <a:br>
              <a:rPr lang="en-GB" sz="1800" dirty="0">
                <a:solidFill>
                  <a:schemeClr val="tx1"/>
                </a:solidFill>
                <a:latin typeface="Calibri" panose="020F0502020204030204" pitchFamily="34" charset="0"/>
                <a:ea typeface="Calibri" panose="020F0502020204030204" pitchFamily="34" charset="0"/>
              </a:rPr>
            </a:br>
            <a:r>
              <a:rPr lang="en-GB" sz="1800" dirty="0" err="1">
                <a:solidFill>
                  <a:schemeClr val="tx1"/>
                </a:solidFill>
                <a:latin typeface="Calibri" panose="020F0502020204030204" pitchFamily="34" charset="0"/>
                <a:ea typeface="Calibri" panose="020F0502020204030204" pitchFamily="34" charset="0"/>
              </a:rPr>
              <a:t>PROgressive</a:t>
            </a:r>
            <a:r>
              <a:rPr lang="en-GB" sz="1800" dirty="0">
                <a:solidFill>
                  <a:schemeClr val="tx1"/>
                </a:solidFill>
                <a:latin typeface="Calibri" panose="020F0502020204030204" pitchFamily="34" charset="0"/>
                <a:ea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rPr>
              <a:t>SuPranuclEar</a:t>
            </a:r>
            <a:r>
              <a:rPr lang="en-GB" sz="1800" dirty="0">
                <a:solidFill>
                  <a:schemeClr val="tx1"/>
                </a:solidFill>
                <a:latin typeface="Calibri" panose="020F0502020204030204" pitchFamily="34" charset="0"/>
                <a:ea typeface="Calibri" panose="020F0502020204030204" pitchFamily="34" charset="0"/>
              </a:rPr>
              <a:t> Palsy </a:t>
            </a:r>
            <a:r>
              <a:rPr lang="en-GB" sz="1800" dirty="0" err="1">
                <a:solidFill>
                  <a:schemeClr val="tx1"/>
                </a:solidFill>
                <a:latin typeface="Calibri" panose="020F0502020204030204" pitchFamily="34" charset="0"/>
                <a:ea typeface="Calibri" panose="020F0502020204030204" pitchFamily="34" charset="0"/>
              </a:rPr>
              <a:t>CorTico</a:t>
            </a:r>
            <a:r>
              <a:rPr lang="en-GB" sz="1800" dirty="0">
                <a:solidFill>
                  <a:schemeClr val="tx1"/>
                </a:solidFill>
                <a:latin typeface="Calibri" panose="020F0502020204030204" pitchFamily="34" charset="0"/>
                <a:ea typeface="Calibri" panose="020F0502020204030204" pitchFamily="34" charset="0"/>
              </a:rPr>
              <a:t>-Basal Syndrome Multiple System Atrophy Longitudinal Study UK</a:t>
            </a:r>
            <a:endParaRPr lang="en-GB" sz="1800" dirty="0">
              <a:solidFill>
                <a:schemeClr val="tx1"/>
              </a:solidFill>
            </a:endParaRPr>
          </a:p>
        </p:txBody>
      </p:sp>
      <p:sp>
        <p:nvSpPr>
          <p:cNvPr id="3" name="Content Placeholder 2">
            <a:extLst>
              <a:ext uri="{FF2B5EF4-FFF2-40B4-BE49-F238E27FC236}">
                <a16:creationId xmlns:a16="http://schemas.microsoft.com/office/drawing/2014/main" id="{AF6057DB-E4B6-B6BF-6ECF-6B78B36BBED3}"/>
              </a:ext>
            </a:extLst>
          </p:cNvPr>
          <p:cNvSpPr txBox="1">
            <a:spLocks/>
          </p:cNvSpPr>
          <p:nvPr/>
        </p:nvSpPr>
        <p:spPr>
          <a:xfrm>
            <a:off x="488907" y="2109352"/>
            <a:ext cx="8345604" cy="3086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r>
              <a:rPr lang="en-GB" sz="1800" dirty="0">
                <a:solidFill>
                  <a:schemeClr val="tx1"/>
                </a:solidFill>
                <a:latin typeface="Calibri" panose="020F0502020204030204" pitchFamily="34" charset="0"/>
                <a:ea typeface="Calibri" panose="020F0502020204030204" pitchFamily="34" charset="0"/>
              </a:rPr>
              <a:t>The largest study of PSP&amp;CBD globally</a:t>
            </a:r>
          </a:p>
          <a:p>
            <a:r>
              <a:rPr lang="en-GB" sz="1800" dirty="0">
                <a:solidFill>
                  <a:schemeClr val="tx1"/>
                </a:solidFill>
                <a:latin typeface="Calibri" panose="020F0502020204030204" pitchFamily="34" charset="0"/>
              </a:rPr>
              <a:t>Current recruitment status: 1250 PSP/CBS/APS/MSA patients</a:t>
            </a:r>
          </a:p>
          <a:p>
            <a:r>
              <a:rPr lang="en-GB" sz="1800" dirty="0">
                <a:solidFill>
                  <a:schemeClr val="tx1"/>
                </a:solidFill>
                <a:latin typeface="Calibri" panose="020F0502020204030204" pitchFamily="34" charset="0"/>
              </a:rPr>
              <a:t>Several streams:</a:t>
            </a:r>
          </a:p>
          <a:p>
            <a:pPr marL="557213" lvl="2" indent="-257175">
              <a:buClr>
                <a:srgbClr val="F25F4D"/>
              </a:buClr>
              <a:buFont typeface="Wingdings" panose="05000000000000000000" pitchFamily="2" charset="2"/>
              <a:buChar char="§"/>
            </a:pPr>
            <a:r>
              <a:rPr lang="en-GB" sz="1800" dirty="0">
                <a:solidFill>
                  <a:schemeClr val="tx1"/>
                </a:solidFill>
                <a:latin typeface="Calibri" panose="020F0502020204030204" pitchFamily="34" charset="0"/>
                <a:cs typeface="+mn-cs"/>
              </a:rPr>
              <a:t>Longitudinal and cross-sectional arms</a:t>
            </a:r>
          </a:p>
          <a:p>
            <a:pPr marL="557213" lvl="2" indent="-257175">
              <a:buClr>
                <a:srgbClr val="F25F4D"/>
              </a:buClr>
              <a:buFont typeface="Wingdings" panose="05000000000000000000" pitchFamily="2" charset="2"/>
              <a:buChar char="§"/>
            </a:pPr>
            <a:r>
              <a:rPr lang="en-GB" sz="1800" dirty="0">
                <a:solidFill>
                  <a:schemeClr val="tx1"/>
                </a:solidFill>
                <a:latin typeface="Calibri" panose="020F0502020204030204" pitchFamily="34" charset="0"/>
                <a:cs typeface="+mn-cs"/>
              </a:rPr>
              <a:t>Imaging</a:t>
            </a:r>
          </a:p>
          <a:p>
            <a:pPr marL="557213" lvl="2" indent="-257175">
              <a:buClr>
                <a:srgbClr val="F25F4D"/>
              </a:buClr>
              <a:buFont typeface="Wingdings" panose="05000000000000000000" pitchFamily="2" charset="2"/>
              <a:buChar char="§"/>
            </a:pPr>
            <a:r>
              <a:rPr lang="en-GB" sz="1800" dirty="0">
                <a:solidFill>
                  <a:schemeClr val="tx1"/>
                </a:solidFill>
                <a:latin typeface="Calibri" panose="020F0502020204030204" pitchFamily="34" charset="0"/>
                <a:cs typeface="+mn-cs"/>
              </a:rPr>
              <a:t>Biobank</a:t>
            </a:r>
          </a:p>
          <a:p>
            <a:r>
              <a:rPr lang="en-GB" sz="1800" dirty="0">
                <a:solidFill>
                  <a:schemeClr val="tx1"/>
                </a:solidFill>
                <a:latin typeface="Calibri" panose="020F0502020204030204" pitchFamily="34" charset="0"/>
              </a:rPr>
              <a:t>Outputs: publications of more than 20 articles</a:t>
            </a:r>
          </a:p>
          <a:p>
            <a:pPr lvl="1"/>
            <a:r>
              <a:rPr lang="en-GB" sz="1800" dirty="0">
                <a:solidFill>
                  <a:schemeClr val="tx1"/>
                </a:solidFill>
                <a:latin typeface="Calibri" panose="020F0502020204030204" pitchFamily="34" charset="0"/>
                <a:cs typeface="+mn-cs"/>
              </a:rPr>
              <a:t>Data analysis on 1001 people demonstrated a seminal finding on the association between a </a:t>
            </a:r>
            <a:r>
              <a:rPr lang="en-GB" sz="1800" b="1" dirty="0">
                <a:solidFill>
                  <a:schemeClr val="tx1"/>
                </a:solidFill>
                <a:latin typeface="Calibri" panose="020F0502020204030204" pitchFamily="34" charset="0"/>
                <a:cs typeface="+mn-cs"/>
              </a:rPr>
              <a:t>specific gene mutation and survival </a:t>
            </a:r>
            <a:r>
              <a:rPr lang="en-GB" sz="1800" dirty="0">
                <a:solidFill>
                  <a:schemeClr val="tx1"/>
                </a:solidFill>
                <a:latin typeface="Calibri" panose="020F0502020204030204" pitchFamily="34" charset="0"/>
                <a:cs typeface="+mn-cs"/>
              </a:rPr>
              <a:t>in PSP </a:t>
            </a:r>
            <a:r>
              <a:rPr lang="en-GB" sz="1400" dirty="0">
                <a:solidFill>
                  <a:srgbClr val="000000"/>
                </a:solidFill>
                <a:latin typeface="Calibri" panose="020F0502020204030204" pitchFamily="34" charset="0"/>
              </a:rPr>
              <a:t>http://dx.doi.org/10.1016/s1474-4422(20)30394-x4</a:t>
            </a:r>
            <a:endParaRPr lang="en-GB" sz="1400" dirty="0">
              <a:solidFill>
                <a:schemeClr val="tx1"/>
              </a:solidFill>
              <a:latin typeface="Calibri" panose="020F0502020204030204" pitchFamily="34" charset="0"/>
              <a:cs typeface="+mn-cs"/>
            </a:endParaRPr>
          </a:p>
          <a:p>
            <a:pPr lvl="1"/>
            <a:r>
              <a:rPr lang="en-GB" sz="1800" dirty="0">
                <a:solidFill>
                  <a:schemeClr val="tx1"/>
                </a:solidFill>
                <a:latin typeface="Calibri" panose="020F0502020204030204" pitchFamily="34" charset="0"/>
                <a:cs typeface="+mn-cs"/>
              </a:rPr>
              <a:t>Genetic mutations and spinal fluid markers have been identified for CBD and they could help </a:t>
            </a:r>
            <a:r>
              <a:rPr lang="en-GB" sz="1800" b="1" dirty="0">
                <a:solidFill>
                  <a:schemeClr val="tx1"/>
                </a:solidFill>
                <a:latin typeface="Calibri" panose="020F0502020204030204" pitchFamily="34" charset="0"/>
                <a:cs typeface="+mn-cs"/>
              </a:rPr>
              <a:t>early diagnosis</a:t>
            </a:r>
          </a:p>
          <a:p>
            <a:pPr marL="533400" lvl="1" indent="0">
              <a:buNone/>
            </a:pPr>
            <a:r>
              <a:rPr lang="en-GB" sz="1400" dirty="0">
                <a:solidFill>
                  <a:srgbClr val="000000"/>
                </a:solidFill>
                <a:latin typeface="Calibri" panose="020F0502020204030204" pitchFamily="34" charset="0"/>
              </a:rPr>
              <a:t>	http://dx.doi.org/10.1136/jnnp-2018-3201517</a:t>
            </a:r>
            <a:endParaRPr lang="en-GB" sz="1400" b="1" dirty="0">
              <a:solidFill>
                <a:schemeClr val="tx1"/>
              </a:solidFill>
              <a:latin typeface="Calibri" panose="020F0502020204030204" pitchFamily="34" charset="0"/>
              <a:cs typeface="+mn-cs"/>
            </a:endParaRPr>
          </a:p>
        </p:txBody>
      </p:sp>
      <p:sp>
        <p:nvSpPr>
          <p:cNvPr id="15" name="Google Shape;168;p14">
            <a:extLst>
              <a:ext uri="{FF2B5EF4-FFF2-40B4-BE49-F238E27FC236}">
                <a16:creationId xmlns:a16="http://schemas.microsoft.com/office/drawing/2014/main" id="{2B472A5B-3408-5F69-CD4C-699139F8475B}"/>
              </a:ext>
            </a:extLst>
          </p:cNvPr>
          <p:cNvSpPr/>
          <p:nvPr/>
        </p:nvSpPr>
        <p:spPr>
          <a:xfrm>
            <a:off x="265807" y="342315"/>
            <a:ext cx="7645176" cy="73975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3200"/>
              <a:buFont typeface="Arial"/>
              <a:buNone/>
            </a:pPr>
            <a:r>
              <a:rPr lang="en-GB" sz="2400" dirty="0">
                <a:solidFill>
                  <a:schemeClr val="bg1"/>
                </a:solidFill>
                <a:latin typeface="Calibri" panose="020F0502020204030204" pitchFamily="34" charset="0"/>
                <a:ea typeface="Calibri" panose="020F0502020204030204" pitchFamily="34" charset="0"/>
              </a:rPr>
              <a:t>PROSPECT-M-UK study programme</a:t>
            </a:r>
            <a:endParaRPr sz="2400" b="1" i="0" u="none" strike="noStrike" cap="none" dirty="0">
              <a:solidFill>
                <a:schemeClr val="bg1"/>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434161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4"/>
          <p:cNvSpPr/>
          <p:nvPr/>
        </p:nvSpPr>
        <p:spPr>
          <a:xfrm>
            <a:off x="265807" y="342315"/>
            <a:ext cx="7645176" cy="73975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3200"/>
              <a:buFont typeface="Arial"/>
              <a:buNone/>
            </a:pPr>
            <a:r>
              <a:rPr lang="en-GB" sz="2400" b="1" dirty="0">
                <a:solidFill>
                  <a:schemeClr val="lt1"/>
                </a:solidFill>
                <a:latin typeface="Arial" panose="020B0604020202020204" pitchFamily="34" charset="0"/>
                <a:cs typeface="Arial" panose="020B0604020202020204" pitchFamily="34" charset="0"/>
              </a:rPr>
              <a:t>What does the study involve?</a:t>
            </a:r>
            <a:endParaRPr sz="2400" b="1" i="0" u="none" strike="noStrike" cap="none" dirty="0">
              <a:solidFill>
                <a:schemeClr val="lt1"/>
              </a:solidFill>
              <a:latin typeface="Arial" panose="020B0604020202020204"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20F9C148-2C51-8439-9FC2-5D3EEE5DA723}"/>
              </a:ext>
            </a:extLst>
          </p:cNvPr>
          <p:cNvSpPr txBox="1"/>
          <p:nvPr/>
        </p:nvSpPr>
        <p:spPr>
          <a:xfrm>
            <a:off x="574589" y="1853514"/>
            <a:ext cx="7994822" cy="523220"/>
          </a:xfrm>
          <a:prstGeom prst="rect">
            <a:avLst/>
          </a:prstGeom>
          <a:noFill/>
        </p:spPr>
        <p:txBody>
          <a:bodyPr wrap="square" rtlCol="0">
            <a:spAutoFit/>
          </a:bodyPr>
          <a:lstStyle/>
          <a:p>
            <a:endParaRPr lang="en-GB" sz="1600" dirty="0">
              <a:latin typeface="Georgia" panose="02040502050405020303" pitchFamily="18" charset="0"/>
            </a:endParaRPr>
          </a:p>
          <a:p>
            <a:pPr marL="285750" indent="-285750">
              <a:buFont typeface="Arial" panose="020B0604020202020204" pitchFamily="34" charset="0"/>
              <a:buChar char="•"/>
            </a:pPr>
            <a:endParaRPr lang="en-GB" sz="1200" dirty="0"/>
          </a:p>
        </p:txBody>
      </p:sp>
      <p:pic>
        <p:nvPicPr>
          <p:cNvPr id="1026" name="Picture 2">
            <a:extLst>
              <a:ext uri="{FF2B5EF4-FFF2-40B4-BE49-F238E27FC236}">
                <a16:creationId xmlns:a16="http://schemas.microsoft.com/office/drawing/2014/main" id="{69849744-A909-985D-3D92-F3A39E59A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89" y="1371600"/>
            <a:ext cx="7994822"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030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4"/>
          <p:cNvSpPr/>
          <p:nvPr/>
        </p:nvSpPr>
        <p:spPr>
          <a:xfrm>
            <a:off x="265807" y="342315"/>
            <a:ext cx="7645176" cy="73975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3200"/>
              <a:buFont typeface="Arial"/>
              <a:buNone/>
            </a:pPr>
            <a:r>
              <a:rPr lang="en-GB" sz="2400" b="1" dirty="0">
                <a:solidFill>
                  <a:schemeClr val="lt1"/>
                </a:solidFill>
                <a:latin typeface="Arial" panose="020B0604020202020204" pitchFamily="34" charset="0"/>
                <a:cs typeface="Arial" panose="020B0604020202020204" pitchFamily="34" charset="0"/>
              </a:rPr>
              <a:t>A PROSPECT Study Visit</a:t>
            </a:r>
            <a:endParaRPr sz="2400" b="1" i="0" u="none" strike="noStrike" cap="none" dirty="0">
              <a:solidFill>
                <a:schemeClr val="lt1"/>
              </a:solidFill>
              <a:latin typeface="Arial" panose="020B0604020202020204"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20F9C148-2C51-8439-9FC2-5D3EEE5DA723}"/>
              </a:ext>
            </a:extLst>
          </p:cNvPr>
          <p:cNvSpPr txBox="1"/>
          <p:nvPr/>
        </p:nvSpPr>
        <p:spPr>
          <a:xfrm>
            <a:off x="-1481309" y="667997"/>
            <a:ext cx="1847157" cy="523220"/>
          </a:xfrm>
          <a:prstGeom prst="rect">
            <a:avLst/>
          </a:prstGeom>
          <a:noFill/>
        </p:spPr>
        <p:txBody>
          <a:bodyPr wrap="square" rtlCol="0">
            <a:spAutoFit/>
          </a:bodyPr>
          <a:lstStyle/>
          <a:p>
            <a:endParaRPr lang="en-GB" sz="1600" dirty="0">
              <a:latin typeface="Georgia" panose="02040502050405020303" pitchFamily="18" charset="0"/>
            </a:endParaRPr>
          </a:p>
          <a:p>
            <a:pPr marL="285750" indent="-285750">
              <a:buFont typeface="Arial" panose="020B0604020202020204" pitchFamily="34" charset="0"/>
              <a:buChar char="•"/>
            </a:pPr>
            <a:endParaRPr lang="en-GB" sz="1200" dirty="0"/>
          </a:p>
        </p:txBody>
      </p:sp>
      <p:pic>
        <p:nvPicPr>
          <p:cNvPr id="3" name="Picture 4" descr="Movement disorders | Services A-Z | Services | The Royal Free">
            <a:extLst>
              <a:ext uri="{FF2B5EF4-FFF2-40B4-BE49-F238E27FC236}">
                <a16:creationId xmlns:a16="http://schemas.microsoft.com/office/drawing/2014/main" id="{73B762B1-F8F1-59FA-34D2-381B5FF34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202" y="4483146"/>
            <a:ext cx="4971523" cy="219289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SPIRE MRI ">
            <a:extLst>
              <a:ext uri="{FF2B5EF4-FFF2-40B4-BE49-F238E27FC236}">
                <a16:creationId xmlns:a16="http://schemas.microsoft.com/office/drawing/2014/main" id="{93E38FFD-6A21-DC4E-542C-E4AEA99E85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17"/>
          <a:stretch/>
        </p:blipFill>
        <p:spPr bwMode="auto">
          <a:xfrm>
            <a:off x="6438847" y="1787939"/>
            <a:ext cx="2549424" cy="225764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ontreal Cognitive Assessment - Wikipedia">
            <a:extLst>
              <a:ext uri="{FF2B5EF4-FFF2-40B4-BE49-F238E27FC236}">
                <a16:creationId xmlns:a16="http://schemas.microsoft.com/office/drawing/2014/main" id="{B9F27622-2960-1FC8-E358-B1FA3087D9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8395" y="1723671"/>
            <a:ext cx="2366289" cy="243156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New Blood Test Quickly Detects Liver Damage | Lab Manager">
            <a:extLst>
              <a:ext uri="{FF2B5EF4-FFF2-40B4-BE49-F238E27FC236}">
                <a16:creationId xmlns:a16="http://schemas.microsoft.com/office/drawing/2014/main" id="{255E088B-3F90-8BD3-EF8E-A97FDEAAC5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009" r="10625"/>
          <a:stretch/>
        </p:blipFill>
        <p:spPr bwMode="auto">
          <a:xfrm>
            <a:off x="525944" y="4404271"/>
            <a:ext cx="2431328" cy="21928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8EBB32-CCA7-6ACC-28E9-616D6999AD17}"/>
              </a:ext>
            </a:extLst>
          </p:cNvPr>
          <p:cNvSpPr txBox="1"/>
          <p:nvPr/>
        </p:nvSpPr>
        <p:spPr>
          <a:xfrm>
            <a:off x="8078032" y="6614399"/>
            <a:ext cx="1365335" cy="261610"/>
          </a:xfrm>
          <a:prstGeom prst="rect">
            <a:avLst/>
          </a:prstGeom>
          <a:noFill/>
        </p:spPr>
        <p:txBody>
          <a:bodyPr wrap="square" rtlCol="0">
            <a:spAutoFit/>
          </a:bodyPr>
          <a:lstStyle/>
          <a:p>
            <a:r>
              <a:rPr lang="en-GB" sz="1050" dirty="0"/>
              <a:t>© UCL</a:t>
            </a:r>
          </a:p>
        </p:txBody>
      </p:sp>
      <p:sp>
        <p:nvSpPr>
          <p:cNvPr id="5" name="TextBox 4">
            <a:extLst>
              <a:ext uri="{FF2B5EF4-FFF2-40B4-BE49-F238E27FC236}">
                <a16:creationId xmlns:a16="http://schemas.microsoft.com/office/drawing/2014/main" id="{A94F64A9-F51A-1306-37F8-2827F4BAFFCC}"/>
              </a:ext>
            </a:extLst>
          </p:cNvPr>
          <p:cNvSpPr txBox="1"/>
          <p:nvPr/>
        </p:nvSpPr>
        <p:spPr>
          <a:xfrm>
            <a:off x="8188057" y="4057582"/>
            <a:ext cx="1365335" cy="261610"/>
          </a:xfrm>
          <a:prstGeom prst="rect">
            <a:avLst/>
          </a:prstGeom>
          <a:noFill/>
        </p:spPr>
        <p:txBody>
          <a:bodyPr wrap="square" rtlCol="0">
            <a:spAutoFit/>
          </a:bodyPr>
          <a:lstStyle/>
          <a:p>
            <a:r>
              <a:rPr lang="en-GB" sz="1050" dirty="0"/>
              <a:t>© UCL</a:t>
            </a:r>
          </a:p>
        </p:txBody>
      </p:sp>
      <p:sp>
        <p:nvSpPr>
          <p:cNvPr id="6" name="TextBox 5">
            <a:extLst>
              <a:ext uri="{FF2B5EF4-FFF2-40B4-BE49-F238E27FC236}">
                <a16:creationId xmlns:a16="http://schemas.microsoft.com/office/drawing/2014/main" id="{B932E44B-5193-008C-32B4-C7DC722BA138}"/>
              </a:ext>
            </a:extLst>
          </p:cNvPr>
          <p:cNvSpPr txBox="1"/>
          <p:nvPr/>
        </p:nvSpPr>
        <p:spPr>
          <a:xfrm>
            <a:off x="1961225" y="6567437"/>
            <a:ext cx="1365335" cy="261610"/>
          </a:xfrm>
          <a:prstGeom prst="rect">
            <a:avLst/>
          </a:prstGeom>
          <a:noFill/>
        </p:spPr>
        <p:txBody>
          <a:bodyPr wrap="square" rtlCol="0">
            <a:spAutoFit/>
          </a:bodyPr>
          <a:lstStyle/>
          <a:p>
            <a:r>
              <a:rPr lang="en-GB" sz="1050" dirty="0"/>
              <a:t>© GAB13</a:t>
            </a:r>
          </a:p>
        </p:txBody>
      </p:sp>
      <p:pic>
        <p:nvPicPr>
          <p:cNvPr id="1026" name="Picture 2" descr="Queen Square">
            <a:extLst>
              <a:ext uri="{FF2B5EF4-FFF2-40B4-BE49-F238E27FC236}">
                <a16:creationId xmlns:a16="http://schemas.microsoft.com/office/drawing/2014/main" id="{6B7B4E58-F6D4-1BE0-5F1F-C57805917C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41" y="1723671"/>
            <a:ext cx="3977454" cy="24910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26A7531-A05F-E256-D499-484CDB40C264}"/>
              </a:ext>
            </a:extLst>
          </p:cNvPr>
          <p:cNvSpPr txBox="1"/>
          <p:nvPr/>
        </p:nvSpPr>
        <p:spPr>
          <a:xfrm>
            <a:off x="300134" y="1316743"/>
            <a:ext cx="3599068" cy="307777"/>
          </a:xfrm>
          <a:prstGeom prst="rect">
            <a:avLst/>
          </a:prstGeom>
          <a:noFill/>
        </p:spPr>
        <p:txBody>
          <a:bodyPr wrap="square" rtlCol="0">
            <a:spAutoFit/>
          </a:bodyPr>
          <a:lstStyle/>
          <a:p>
            <a:r>
              <a:rPr lang="en-GB" dirty="0"/>
              <a:t>Queen Square Institute of Neurology</a:t>
            </a:r>
          </a:p>
        </p:txBody>
      </p:sp>
      <p:sp>
        <p:nvSpPr>
          <p:cNvPr id="7" name="TextBox 6">
            <a:extLst>
              <a:ext uri="{FF2B5EF4-FFF2-40B4-BE49-F238E27FC236}">
                <a16:creationId xmlns:a16="http://schemas.microsoft.com/office/drawing/2014/main" id="{B8C8AE7E-A33A-5FDA-6D59-5547E2B38559}"/>
              </a:ext>
            </a:extLst>
          </p:cNvPr>
          <p:cNvSpPr txBox="1"/>
          <p:nvPr/>
        </p:nvSpPr>
        <p:spPr>
          <a:xfrm>
            <a:off x="64413" y="4199893"/>
            <a:ext cx="1365335" cy="261610"/>
          </a:xfrm>
          <a:prstGeom prst="rect">
            <a:avLst/>
          </a:prstGeom>
          <a:noFill/>
        </p:spPr>
        <p:txBody>
          <a:bodyPr wrap="square" rtlCol="0">
            <a:spAutoFit/>
          </a:bodyPr>
          <a:lstStyle/>
          <a:p>
            <a:r>
              <a:rPr lang="en-GB" sz="1050" dirty="0"/>
              <a:t>© UCL</a:t>
            </a:r>
          </a:p>
        </p:txBody>
      </p:sp>
    </p:spTree>
    <p:extLst>
      <p:ext uri="{BB962C8B-B14F-4D97-AF65-F5344CB8AC3E}">
        <p14:creationId xmlns:p14="http://schemas.microsoft.com/office/powerpoint/2010/main" val="291978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4"/>
          <p:cNvSpPr/>
          <p:nvPr/>
        </p:nvSpPr>
        <p:spPr>
          <a:xfrm>
            <a:off x="265807" y="342315"/>
            <a:ext cx="7645176" cy="73975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3200"/>
              <a:buFont typeface="Arial"/>
              <a:buNone/>
            </a:pPr>
            <a:r>
              <a:rPr lang="en-GB" sz="2400" b="1" dirty="0">
                <a:solidFill>
                  <a:schemeClr val="lt1"/>
                </a:solidFill>
                <a:latin typeface="Arial" panose="020B0604020202020204" pitchFamily="34" charset="0"/>
                <a:cs typeface="Arial" panose="020B0604020202020204" pitchFamily="34" charset="0"/>
              </a:rPr>
              <a:t>How will PROSPECT impact the future?</a:t>
            </a:r>
            <a:endParaRPr sz="2400" b="1" i="0" u="none" strike="noStrike" cap="none" dirty="0">
              <a:solidFill>
                <a:schemeClr val="lt1"/>
              </a:solidFill>
              <a:latin typeface="Arial" panose="020B0604020202020204"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20F9C148-2C51-8439-9FC2-5D3EEE5DA723}"/>
              </a:ext>
            </a:extLst>
          </p:cNvPr>
          <p:cNvSpPr txBox="1"/>
          <p:nvPr/>
        </p:nvSpPr>
        <p:spPr>
          <a:xfrm>
            <a:off x="676773" y="2120642"/>
            <a:ext cx="8004332" cy="403187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sz="1600" dirty="0"/>
              <a:t>What’s in it for the patients/carers?</a:t>
            </a:r>
          </a:p>
          <a:p>
            <a:pPr>
              <a:lnSpc>
                <a:spcPct val="200000"/>
              </a:lnSpc>
            </a:pPr>
            <a:endParaRPr lang="en-GB" sz="1600" dirty="0"/>
          </a:p>
          <a:p>
            <a:pPr marL="285750" indent="-285750">
              <a:lnSpc>
                <a:spcPct val="200000"/>
              </a:lnSpc>
              <a:buFont typeface="Arial" panose="020B0604020202020204" pitchFamily="34" charset="0"/>
              <a:buChar char="•"/>
            </a:pPr>
            <a:r>
              <a:rPr lang="en-GB" sz="1600" dirty="0"/>
              <a:t>Understanding of the disease and developing a drug to treat and cure PSP and CBS</a:t>
            </a:r>
          </a:p>
          <a:p>
            <a:pPr>
              <a:lnSpc>
                <a:spcPct val="200000"/>
              </a:lnSpc>
            </a:pPr>
            <a:endParaRPr lang="en-GB" sz="1600" dirty="0"/>
          </a:p>
          <a:p>
            <a:pPr marL="285750" indent="-285750">
              <a:lnSpc>
                <a:spcPct val="200000"/>
              </a:lnSpc>
              <a:buFont typeface="Arial" panose="020B0604020202020204" pitchFamily="34" charset="0"/>
              <a:buChar char="•"/>
            </a:pPr>
            <a:r>
              <a:rPr lang="en-GB" sz="1600" dirty="0"/>
              <a:t>Future clinical trials</a:t>
            </a:r>
          </a:p>
          <a:p>
            <a:pPr>
              <a:lnSpc>
                <a:spcPct val="200000"/>
              </a:lnSpc>
            </a:pPr>
            <a:r>
              <a:rPr lang="en-GB" sz="1600" dirty="0"/>
              <a:t>https://www.ucl.ac.uk/ion/research/research-centres/movement-disorders-centre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spTree>
    <p:extLst>
      <p:ext uri="{BB962C8B-B14F-4D97-AF65-F5344CB8AC3E}">
        <p14:creationId xmlns:p14="http://schemas.microsoft.com/office/powerpoint/2010/main" val="3171559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4"/>
          <p:cNvSpPr/>
          <p:nvPr/>
        </p:nvSpPr>
        <p:spPr>
          <a:xfrm>
            <a:off x="380107" y="342315"/>
            <a:ext cx="7645176" cy="73975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3200"/>
              <a:buFont typeface="Arial"/>
              <a:buNone/>
            </a:pPr>
            <a:r>
              <a:rPr lang="en-GB" sz="2400" b="1" i="0" u="none" strike="noStrike" cap="none" dirty="0">
                <a:solidFill>
                  <a:schemeClr val="lt1"/>
                </a:solidFill>
                <a:latin typeface="Arial" panose="020B0604020202020204" pitchFamily="34" charset="0"/>
                <a:cs typeface="Arial" panose="020B0604020202020204" pitchFamily="34" charset="0"/>
                <a:sym typeface="Arial"/>
              </a:rPr>
              <a:t>How can I get involved?</a:t>
            </a:r>
            <a:endParaRPr sz="2400" b="1" i="0" u="none" strike="noStrike" cap="none" dirty="0">
              <a:solidFill>
                <a:schemeClr val="lt1"/>
              </a:solidFill>
              <a:latin typeface="Arial" panose="020B0604020202020204"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20F9C148-2C51-8439-9FC2-5D3EEE5DA723}"/>
              </a:ext>
            </a:extLst>
          </p:cNvPr>
          <p:cNvSpPr txBox="1"/>
          <p:nvPr/>
        </p:nvSpPr>
        <p:spPr>
          <a:xfrm>
            <a:off x="574589" y="1853514"/>
            <a:ext cx="7994822" cy="523220"/>
          </a:xfrm>
          <a:prstGeom prst="rect">
            <a:avLst/>
          </a:prstGeom>
          <a:noFill/>
        </p:spPr>
        <p:txBody>
          <a:bodyPr wrap="square" rtlCol="0">
            <a:spAutoFit/>
          </a:bodyPr>
          <a:lstStyle/>
          <a:p>
            <a:endParaRPr lang="en-GB" sz="1600" dirty="0">
              <a:latin typeface="Georgia" panose="02040502050405020303" pitchFamily="18" charset="0"/>
            </a:endParaRPr>
          </a:p>
          <a:p>
            <a:pPr marL="285750" indent="-285750">
              <a:buFont typeface="Arial" panose="020B0604020202020204" pitchFamily="34" charset="0"/>
              <a:buChar char="•"/>
            </a:pPr>
            <a:endParaRPr lang="en-GB" sz="1200" dirty="0"/>
          </a:p>
        </p:txBody>
      </p:sp>
      <p:sp>
        <p:nvSpPr>
          <p:cNvPr id="3" name="TextBox 2">
            <a:extLst>
              <a:ext uri="{FF2B5EF4-FFF2-40B4-BE49-F238E27FC236}">
                <a16:creationId xmlns:a16="http://schemas.microsoft.com/office/drawing/2014/main" id="{ABCBC2A3-381D-8275-DFA0-2C18D87584AA}"/>
              </a:ext>
            </a:extLst>
          </p:cNvPr>
          <p:cNvSpPr txBox="1"/>
          <p:nvPr/>
        </p:nvSpPr>
        <p:spPr>
          <a:xfrm>
            <a:off x="692944" y="2015082"/>
            <a:ext cx="7500938" cy="1477328"/>
          </a:xfrm>
          <a:prstGeom prst="rect">
            <a:avLst/>
          </a:prstGeom>
          <a:noFill/>
        </p:spPr>
        <p:txBody>
          <a:bodyPr wrap="square" rtlCol="0">
            <a:spAutoFit/>
          </a:bodyPr>
          <a:lstStyle/>
          <a:p>
            <a:pPr marL="285750" indent="-285750">
              <a:buFont typeface="Arial" panose="020B0604020202020204" pitchFamily="34" charset="0"/>
              <a:buChar char="•"/>
            </a:pPr>
            <a:r>
              <a:rPr lang="en-GB" sz="1800" dirty="0"/>
              <a:t>PROSPECT email: </a:t>
            </a:r>
            <a:r>
              <a:rPr lang="en-GB" sz="1800" dirty="0">
                <a:hlinkClick r:id="rId3"/>
              </a:rPr>
              <a:t>prospect@ucl.ac.uk</a:t>
            </a:r>
            <a:r>
              <a:rPr lang="en-GB" sz="1800" dirty="0"/>
              <a:t>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PROSPECT telephone: 07825076394</a:t>
            </a:r>
          </a:p>
          <a:p>
            <a:pPr marL="285750" indent="-285750">
              <a:buFont typeface="Arial" panose="020B0604020202020204" pitchFamily="34" charset="0"/>
              <a:buChar char="•"/>
            </a:pPr>
            <a:endParaRPr lang="en-GB" sz="1800" dirty="0"/>
          </a:p>
          <a:p>
            <a:endParaRPr lang="en-GB" sz="1800" dirty="0"/>
          </a:p>
        </p:txBody>
      </p:sp>
      <p:sp>
        <p:nvSpPr>
          <p:cNvPr id="4" name="TextBox 3">
            <a:extLst>
              <a:ext uri="{FF2B5EF4-FFF2-40B4-BE49-F238E27FC236}">
                <a16:creationId xmlns:a16="http://schemas.microsoft.com/office/drawing/2014/main" id="{42D1E76A-D71E-6533-94F8-644DD4700732}"/>
              </a:ext>
            </a:extLst>
          </p:cNvPr>
          <p:cNvSpPr txBox="1"/>
          <p:nvPr/>
        </p:nvSpPr>
        <p:spPr>
          <a:xfrm>
            <a:off x="3294646" y="3742515"/>
            <a:ext cx="3426431" cy="338554"/>
          </a:xfrm>
          <a:prstGeom prst="rect">
            <a:avLst/>
          </a:prstGeom>
          <a:noFill/>
        </p:spPr>
        <p:txBody>
          <a:bodyPr wrap="square" rtlCol="0">
            <a:spAutoFit/>
          </a:bodyPr>
          <a:lstStyle/>
          <a:p>
            <a:r>
              <a:rPr lang="en-GB" sz="1600" dirty="0"/>
              <a:t>The UCLH PROSPECT Team</a:t>
            </a:r>
          </a:p>
        </p:txBody>
      </p:sp>
      <p:pic>
        <p:nvPicPr>
          <p:cNvPr id="5" name="Picture 4">
            <a:extLst>
              <a:ext uri="{FF2B5EF4-FFF2-40B4-BE49-F238E27FC236}">
                <a16:creationId xmlns:a16="http://schemas.microsoft.com/office/drawing/2014/main" id="{D7506384-F497-0ABD-DFCE-F8B4E8E352FC}"/>
              </a:ext>
            </a:extLst>
          </p:cNvPr>
          <p:cNvPicPr>
            <a:picLocks noChangeAspect="1"/>
          </p:cNvPicPr>
          <p:nvPr/>
        </p:nvPicPr>
        <p:blipFill rotWithShape="1">
          <a:blip r:embed="rId4"/>
          <a:srcRect r="18721"/>
          <a:stretch/>
        </p:blipFill>
        <p:spPr>
          <a:xfrm rot="5400000">
            <a:off x="4585437" y="4172263"/>
            <a:ext cx="1752261" cy="1616896"/>
          </a:xfrm>
          <a:prstGeom prst="rect">
            <a:avLst/>
          </a:prstGeom>
        </p:spPr>
      </p:pic>
      <p:pic>
        <p:nvPicPr>
          <p:cNvPr id="6" name="Picture 5">
            <a:extLst>
              <a:ext uri="{FF2B5EF4-FFF2-40B4-BE49-F238E27FC236}">
                <a16:creationId xmlns:a16="http://schemas.microsoft.com/office/drawing/2014/main" id="{715E60FF-922F-4D2E-1E8E-89F8F8C4E1C4}"/>
              </a:ext>
            </a:extLst>
          </p:cNvPr>
          <p:cNvPicPr>
            <a:picLocks noChangeAspect="1"/>
          </p:cNvPicPr>
          <p:nvPr/>
        </p:nvPicPr>
        <p:blipFill rotWithShape="1">
          <a:blip r:embed="rId5"/>
          <a:srcRect l="105" t="330" r="-1" b="-1"/>
          <a:stretch/>
        </p:blipFill>
        <p:spPr>
          <a:xfrm>
            <a:off x="404304" y="4127302"/>
            <a:ext cx="1733430" cy="1729537"/>
          </a:xfrm>
          <a:prstGeom prst="rect">
            <a:avLst/>
          </a:prstGeom>
        </p:spPr>
      </p:pic>
      <p:pic>
        <p:nvPicPr>
          <p:cNvPr id="7" name="Picture 6">
            <a:extLst>
              <a:ext uri="{FF2B5EF4-FFF2-40B4-BE49-F238E27FC236}">
                <a16:creationId xmlns:a16="http://schemas.microsoft.com/office/drawing/2014/main" id="{63C3A4EE-B305-4B2B-FEF9-EE87914E9E63}"/>
              </a:ext>
            </a:extLst>
          </p:cNvPr>
          <p:cNvPicPr>
            <a:picLocks noChangeAspect="1"/>
          </p:cNvPicPr>
          <p:nvPr/>
        </p:nvPicPr>
        <p:blipFill>
          <a:blip r:embed="rId6"/>
          <a:stretch>
            <a:fillRect/>
          </a:stretch>
        </p:blipFill>
        <p:spPr>
          <a:xfrm>
            <a:off x="2468458" y="4127302"/>
            <a:ext cx="1733600" cy="1729537"/>
          </a:xfrm>
          <a:prstGeom prst="rect">
            <a:avLst/>
          </a:prstGeom>
        </p:spPr>
      </p:pic>
      <p:pic>
        <p:nvPicPr>
          <p:cNvPr id="8" name="Picture 7">
            <a:extLst>
              <a:ext uri="{FF2B5EF4-FFF2-40B4-BE49-F238E27FC236}">
                <a16:creationId xmlns:a16="http://schemas.microsoft.com/office/drawing/2014/main" id="{48BC5686-07BD-0CC8-729A-C195A043FB22}"/>
              </a:ext>
            </a:extLst>
          </p:cNvPr>
          <p:cNvPicPr>
            <a:picLocks noChangeAspect="1"/>
          </p:cNvPicPr>
          <p:nvPr/>
        </p:nvPicPr>
        <p:blipFill rotWithShape="1">
          <a:blip r:embed="rId7"/>
          <a:srcRect b="8225"/>
          <a:stretch/>
        </p:blipFill>
        <p:spPr>
          <a:xfrm>
            <a:off x="6855167" y="4127302"/>
            <a:ext cx="1884529" cy="1729537"/>
          </a:xfrm>
          <a:prstGeom prst="rect">
            <a:avLst/>
          </a:prstGeom>
        </p:spPr>
      </p:pic>
      <p:sp>
        <p:nvSpPr>
          <p:cNvPr id="9" name="TextBox 8">
            <a:extLst>
              <a:ext uri="{FF2B5EF4-FFF2-40B4-BE49-F238E27FC236}">
                <a16:creationId xmlns:a16="http://schemas.microsoft.com/office/drawing/2014/main" id="{E9A84E8B-FB15-10B3-AE75-00672F91A697}"/>
              </a:ext>
            </a:extLst>
          </p:cNvPr>
          <p:cNvSpPr txBox="1"/>
          <p:nvPr/>
        </p:nvSpPr>
        <p:spPr>
          <a:xfrm>
            <a:off x="276784" y="6207129"/>
            <a:ext cx="2481209" cy="523220"/>
          </a:xfrm>
          <a:prstGeom prst="rect">
            <a:avLst/>
          </a:prstGeom>
          <a:noFill/>
        </p:spPr>
        <p:txBody>
          <a:bodyPr wrap="square" rtlCol="0">
            <a:spAutoFit/>
          </a:bodyPr>
          <a:lstStyle/>
          <a:p>
            <a:r>
              <a:rPr lang="en-GB" dirty="0" err="1"/>
              <a:t>Riona</a:t>
            </a:r>
            <a:r>
              <a:rPr lang="en-GB" dirty="0"/>
              <a:t> </a:t>
            </a:r>
            <a:r>
              <a:rPr lang="en-GB" dirty="0" err="1"/>
              <a:t>Fumi</a:t>
            </a:r>
            <a:r>
              <a:rPr lang="en-GB" dirty="0"/>
              <a:t> </a:t>
            </a:r>
          </a:p>
          <a:p>
            <a:r>
              <a:rPr lang="en-GB" dirty="0"/>
              <a:t>Study Coordinator </a:t>
            </a:r>
          </a:p>
        </p:txBody>
      </p:sp>
      <p:sp>
        <p:nvSpPr>
          <p:cNvPr id="10" name="TextBox 9">
            <a:extLst>
              <a:ext uri="{FF2B5EF4-FFF2-40B4-BE49-F238E27FC236}">
                <a16:creationId xmlns:a16="http://schemas.microsoft.com/office/drawing/2014/main" id="{812C3C55-1780-A63B-47EF-F899DEB0450D}"/>
              </a:ext>
            </a:extLst>
          </p:cNvPr>
          <p:cNvSpPr txBox="1"/>
          <p:nvPr/>
        </p:nvSpPr>
        <p:spPr>
          <a:xfrm>
            <a:off x="2286777" y="6253362"/>
            <a:ext cx="2184025" cy="523220"/>
          </a:xfrm>
          <a:prstGeom prst="rect">
            <a:avLst/>
          </a:prstGeom>
          <a:noFill/>
        </p:spPr>
        <p:txBody>
          <a:bodyPr wrap="square" rtlCol="0">
            <a:spAutoFit/>
          </a:bodyPr>
          <a:lstStyle/>
          <a:p>
            <a:r>
              <a:rPr lang="en-GB" dirty="0"/>
              <a:t>Marte Theilmann Jensen </a:t>
            </a:r>
          </a:p>
          <a:p>
            <a:r>
              <a:rPr lang="en-GB" dirty="0"/>
              <a:t>Research Assistant</a:t>
            </a:r>
          </a:p>
        </p:txBody>
      </p:sp>
      <p:sp>
        <p:nvSpPr>
          <p:cNvPr id="11" name="TextBox 10">
            <a:extLst>
              <a:ext uri="{FF2B5EF4-FFF2-40B4-BE49-F238E27FC236}">
                <a16:creationId xmlns:a16="http://schemas.microsoft.com/office/drawing/2014/main" id="{A30D5D4A-16C5-6AE7-1BDF-CDBDD398C782}"/>
              </a:ext>
            </a:extLst>
          </p:cNvPr>
          <p:cNvSpPr txBox="1"/>
          <p:nvPr/>
        </p:nvSpPr>
        <p:spPr>
          <a:xfrm>
            <a:off x="4572000" y="6207129"/>
            <a:ext cx="2024009" cy="523220"/>
          </a:xfrm>
          <a:prstGeom prst="rect">
            <a:avLst/>
          </a:prstGeom>
          <a:noFill/>
        </p:spPr>
        <p:txBody>
          <a:bodyPr wrap="square" rtlCol="0">
            <a:spAutoFit/>
          </a:bodyPr>
          <a:lstStyle/>
          <a:p>
            <a:r>
              <a:rPr lang="en-GB" dirty="0"/>
              <a:t>Megan Hodgson</a:t>
            </a:r>
          </a:p>
          <a:p>
            <a:r>
              <a:rPr lang="en-GB" dirty="0"/>
              <a:t>Research Assistant</a:t>
            </a:r>
          </a:p>
        </p:txBody>
      </p:sp>
      <p:sp>
        <p:nvSpPr>
          <p:cNvPr id="12" name="TextBox 11">
            <a:extLst>
              <a:ext uri="{FF2B5EF4-FFF2-40B4-BE49-F238E27FC236}">
                <a16:creationId xmlns:a16="http://schemas.microsoft.com/office/drawing/2014/main" id="{407D2E86-BA90-92AF-AD63-B23968CE1309}"/>
              </a:ext>
            </a:extLst>
          </p:cNvPr>
          <p:cNvSpPr txBox="1"/>
          <p:nvPr/>
        </p:nvSpPr>
        <p:spPr>
          <a:xfrm>
            <a:off x="6848086" y="6207129"/>
            <a:ext cx="1891610" cy="523220"/>
          </a:xfrm>
          <a:prstGeom prst="rect">
            <a:avLst/>
          </a:prstGeom>
          <a:noFill/>
        </p:spPr>
        <p:txBody>
          <a:bodyPr wrap="square" rtlCol="0">
            <a:spAutoFit/>
          </a:bodyPr>
          <a:lstStyle/>
          <a:p>
            <a:r>
              <a:rPr lang="en-GB" dirty="0"/>
              <a:t>Prof Huw Morris</a:t>
            </a:r>
          </a:p>
          <a:p>
            <a:r>
              <a:rPr lang="en-GB" dirty="0"/>
              <a:t>Principle Investigator</a:t>
            </a:r>
          </a:p>
        </p:txBody>
      </p:sp>
    </p:spTree>
    <p:extLst>
      <p:ext uri="{BB962C8B-B14F-4D97-AF65-F5344CB8AC3E}">
        <p14:creationId xmlns:p14="http://schemas.microsoft.com/office/powerpoint/2010/main" val="2661196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67A4A-60BC-DCFB-976C-35547227A97D}"/>
              </a:ext>
            </a:extLst>
          </p:cNvPr>
          <p:cNvSpPr>
            <a:spLocks noGrp="1"/>
          </p:cNvSpPr>
          <p:nvPr>
            <p:ph type="title"/>
          </p:nvPr>
        </p:nvSpPr>
        <p:spPr>
          <a:xfrm>
            <a:off x="291024" y="3738489"/>
            <a:ext cx="8318404" cy="1325563"/>
          </a:xfrm>
        </p:spPr>
        <p:txBody>
          <a:bodyPr>
            <a:noAutofit/>
          </a:bodyPr>
          <a:lstStyle/>
          <a:p>
            <a:pPr>
              <a:lnSpc>
                <a:spcPct val="107000"/>
              </a:lnSpc>
              <a:spcAft>
                <a:spcPts val="800"/>
              </a:spcAft>
            </a:pPr>
            <a:r>
              <a:rPr lang="en-GB" sz="1800" b="1" dirty="0"/>
              <a:t>PROSPECT NETWORK output </a:t>
            </a:r>
            <a:br>
              <a:rPr lang="en-GB" sz="1400" dirty="0"/>
            </a:br>
            <a:br>
              <a:rPr lang="en-GB" sz="1400" dirty="0"/>
            </a:br>
            <a:r>
              <a:rPr lang="en-GB" sz="1400" b="1" dirty="0">
                <a:solidFill>
                  <a:srgbClr val="000000"/>
                </a:solidFill>
                <a:latin typeface="Calibri" panose="020F0502020204030204" pitchFamily="34" charset="0"/>
              </a:rPr>
              <a:t>Jabbari E</a:t>
            </a:r>
            <a:r>
              <a:rPr lang="en-GB" sz="1400" dirty="0">
                <a:solidFill>
                  <a:srgbClr val="000000"/>
                </a:solidFill>
                <a:latin typeface="Calibri" panose="020F0502020204030204" pitchFamily="34" charset="0"/>
              </a:rPr>
              <a:t>, Koga S, Valentino RR, Reynolds RH, Ferrari R, Tan MMX, et al. Genetic determinants of survival in progressive supranuclear palsy: a genome-wide association study [Internet]. Vol. 20, The Lancet Neurology. 2021. p. 107–16. Available from: http://dx.doi.org/10.1016/s1474-4422(20)30394-x4.</a:t>
            </a:r>
            <a:br>
              <a:rPr lang="en-GB" sz="1400" dirty="0"/>
            </a:br>
            <a:r>
              <a:rPr lang="en-GB" sz="1400" b="1" i="0" u="none" strike="noStrike" baseline="0" dirty="0">
                <a:solidFill>
                  <a:srgbClr val="000000"/>
                </a:solidFill>
                <a:latin typeface="Calibri" panose="020F0502020204030204" pitchFamily="34" charset="0"/>
              </a:rPr>
              <a:t>Jabbari E</a:t>
            </a:r>
            <a:r>
              <a:rPr lang="en-GB" sz="1400" b="0" i="0" u="none" strike="noStrike" baseline="0" dirty="0">
                <a:solidFill>
                  <a:srgbClr val="000000"/>
                </a:solidFill>
                <a:latin typeface="Calibri" panose="020F0502020204030204" pitchFamily="34" charset="0"/>
              </a:rPr>
              <a:t>, Woodside J, Tan MMX, Pavese N, </a:t>
            </a:r>
            <a:r>
              <a:rPr lang="en-GB" sz="1400" b="0" i="0" u="none" strike="noStrike" baseline="0" dirty="0" err="1">
                <a:solidFill>
                  <a:srgbClr val="000000"/>
                </a:solidFill>
                <a:latin typeface="Calibri" panose="020F0502020204030204" pitchFamily="34" charset="0"/>
              </a:rPr>
              <a:t>Bandmann</a:t>
            </a:r>
            <a:r>
              <a:rPr lang="en-GB" sz="1400" b="0" i="0" u="none" strike="noStrike" baseline="0" dirty="0">
                <a:solidFill>
                  <a:srgbClr val="000000"/>
                </a:solidFill>
                <a:latin typeface="Calibri" panose="020F0502020204030204" pitchFamily="34" charset="0"/>
              </a:rPr>
              <a:t> O, Ghosh BCP, et al. The genetic and </a:t>
            </a:r>
            <a:r>
              <a:rPr lang="en-GB" sz="1400" b="0" i="0" u="none" strike="noStrike" baseline="0" dirty="0" err="1">
                <a:solidFill>
                  <a:srgbClr val="000000"/>
                </a:solidFill>
                <a:latin typeface="Calibri" panose="020F0502020204030204" pitchFamily="34" charset="0"/>
              </a:rPr>
              <a:t>clinico</a:t>
            </a:r>
            <a:r>
              <a:rPr lang="en-GB" sz="1400" b="0" i="0" u="none" strike="noStrike" baseline="0" dirty="0">
                <a:solidFill>
                  <a:srgbClr val="000000"/>
                </a:solidFill>
                <a:latin typeface="Calibri" panose="020F0502020204030204" pitchFamily="34" charset="0"/>
              </a:rPr>
              <a:t>-pathological profile of early-onset progressive supranuclear palsy. Mov </a:t>
            </a:r>
            <a:r>
              <a:rPr lang="en-GB" sz="1400" b="0" i="0" u="none" strike="noStrike" baseline="0" dirty="0" err="1">
                <a:solidFill>
                  <a:srgbClr val="000000"/>
                </a:solidFill>
                <a:latin typeface="Calibri" panose="020F0502020204030204" pitchFamily="34" charset="0"/>
              </a:rPr>
              <a:t>Disord</a:t>
            </a:r>
            <a:r>
              <a:rPr lang="en-GB" sz="1400" b="0" i="0" u="none" strike="noStrike" baseline="0" dirty="0">
                <a:solidFill>
                  <a:srgbClr val="000000"/>
                </a:solidFill>
                <a:latin typeface="Calibri" panose="020F0502020204030204" pitchFamily="34" charset="0"/>
              </a:rPr>
              <a:t>. 2019;34(9):1307-14. </a:t>
            </a:r>
            <a:br>
              <a:rPr lang="en-GB" sz="1400" b="0" i="0" u="none" strike="noStrike" baseline="0" dirty="0">
                <a:solidFill>
                  <a:srgbClr val="000000"/>
                </a:solidFill>
                <a:latin typeface="Calibri" panose="020F0502020204030204" pitchFamily="34" charset="0"/>
              </a:rPr>
            </a:br>
            <a:r>
              <a:rPr lang="en-GB" sz="1400" b="1" i="0" u="none" strike="noStrike" baseline="0" dirty="0" err="1">
                <a:solidFill>
                  <a:srgbClr val="000000"/>
                </a:solidFill>
                <a:latin typeface="Calibri" panose="020F0502020204030204" pitchFamily="34" charset="0"/>
              </a:rPr>
              <a:t>Scotton</a:t>
            </a:r>
            <a:r>
              <a:rPr lang="en-GB" sz="1400" b="1" i="0" u="none" strike="noStrike" baseline="0" dirty="0">
                <a:solidFill>
                  <a:srgbClr val="000000"/>
                </a:solidFill>
                <a:latin typeface="Calibri" panose="020F0502020204030204" pitchFamily="34" charset="0"/>
              </a:rPr>
              <a:t> WJ</a:t>
            </a:r>
            <a:r>
              <a:rPr lang="en-GB" sz="1400" b="0" i="0" u="none" strike="noStrike" baseline="0" dirty="0">
                <a:solidFill>
                  <a:srgbClr val="000000"/>
                </a:solidFill>
                <a:latin typeface="Calibri" panose="020F0502020204030204" pitchFamily="34" charset="0"/>
              </a:rPr>
              <a:t>, Bocchetta M, Todd E, Cash DM, Oxtoby N, </a:t>
            </a:r>
            <a:r>
              <a:rPr lang="en-GB" sz="1400" b="0" i="0" u="none" strike="noStrike" baseline="0" dirty="0" err="1">
                <a:solidFill>
                  <a:srgbClr val="000000"/>
                </a:solidFill>
                <a:latin typeface="Calibri" panose="020F0502020204030204" pitchFamily="34" charset="0"/>
              </a:rPr>
              <a:t>Vande</a:t>
            </a:r>
            <a:r>
              <a:rPr lang="en-GB" sz="1400" b="0" i="0" u="none" strike="noStrike" baseline="0" dirty="0">
                <a:solidFill>
                  <a:srgbClr val="000000"/>
                </a:solidFill>
                <a:latin typeface="Calibri" panose="020F0502020204030204" pitchFamily="34" charset="0"/>
              </a:rPr>
              <a:t> </a:t>
            </a:r>
            <a:r>
              <a:rPr lang="en-GB" sz="1400" b="0" i="0" u="none" strike="noStrike" baseline="0" dirty="0" err="1">
                <a:solidFill>
                  <a:srgbClr val="000000"/>
                </a:solidFill>
                <a:latin typeface="Calibri" panose="020F0502020204030204" pitchFamily="34" charset="0"/>
              </a:rPr>
              <a:t>Vrede</a:t>
            </a:r>
            <a:r>
              <a:rPr lang="en-GB" sz="1400" b="0" i="0" u="none" strike="noStrike" baseline="0" dirty="0">
                <a:solidFill>
                  <a:srgbClr val="000000"/>
                </a:solidFill>
                <a:latin typeface="Calibri" panose="020F0502020204030204" pitchFamily="34" charset="0"/>
              </a:rPr>
              <a:t> L, et al. A data-driven model of brain volume changes in progressive supranuclear palsy. Brain Communications. 2022:fcac098. Available from: https://doi.org/10.1093/braincomms/fcac098. 	</a:t>
            </a:r>
            <a:br>
              <a:rPr lang="en-GB" sz="1400" b="0" i="0" u="none" strike="noStrike" baseline="0" dirty="0">
                <a:solidFill>
                  <a:srgbClr val="000000"/>
                </a:solidFill>
                <a:latin typeface="Calibri" panose="020F0502020204030204" pitchFamily="34" charset="0"/>
              </a:rPr>
            </a:br>
            <a:r>
              <a:rPr lang="en-GB" sz="1400" b="1" i="0" u="none" strike="noStrike" baseline="0" dirty="0">
                <a:solidFill>
                  <a:srgbClr val="000000"/>
                </a:solidFill>
                <a:latin typeface="Calibri" panose="020F0502020204030204" pitchFamily="34" charset="0"/>
              </a:rPr>
              <a:t>Whiteside </a:t>
            </a:r>
            <a:r>
              <a:rPr lang="en-GB" sz="1400" b="0" i="0" u="none" strike="noStrike" baseline="0" dirty="0">
                <a:solidFill>
                  <a:srgbClr val="000000"/>
                </a:solidFill>
                <a:latin typeface="Calibri" panose="020F0502020204030204" pitchFamily="34" charset="0"/>
              </a:rPr>
              <a:t>D, Jones S, Ghosh BC, Coyle-Gilchrist I, Gerhard A, Hu MT, Klein JC, Leigh PN, Church A, Burn DJ, Morris HR. Altered network stability in progressive supranuclear palsy.. </a:t>
            </a:r>
            <a:r>
              <a:rPr lang="en-GB" sz="1400" b="0" i="0" u="none" strike="noStrike" baseline="0" dirty="0" err="1">
                <a:solidFill>
                  <a:srgbClr val="000000"/>
                </a:solidFill>
                <a:latin typeface="Calibri" panose="020F0502020204030204" pitchFamily="34" charset="0"/>
              </a:rPr>
              <a:t>Neurobiol</a:t>
            </a:r>
            <a:r>
              <a:rPr lang="en-GB" sz="1400" b="0" i="0" u="none" strike="noStrike" baseline="0" dirty="0">
                <a:solidFill>
                  <a:srgbClr val="000000"/>
                </a:solidFill>
                <a:latin typeface="Calibri" panose="020F0502020204030204" pitchFamily="34" charset="0"/>
              </a:rPr>
              <a:t> Aging, 107 109-117. Available from: https://doi.org/10.1016/j.neurobiolaging.2021.07.007. 	</a:t>
            </a:r>
            <a:br>
              <a:rPr lang="en-GB" sz="1400" b="0" i="0" u="none" strike="noStrike" baseline="0" dirty="0">
                <a:solidFill>
                  <a:srgbClr val="000000"/>
                </a:solidFill>
                <a:latin typeface="Calibri" panose="020F0502020204030204" pitchFamily="34" charset="0"/>
              </a:rPr>
            </a:br>
            <a:r>
              <a:rPr lang="en-GB" sz="1400" b="1" i="0" u="none" strike="noStrike" baseline="0" dirty="0">
                <a:solidFill>
                  <a:srgbClr val="000000"/>
                </a:solidFill>
                <a:latin typeface="Calibri" panose="020F0502020204030204" pitchFamily="34" charset="0"/>
              </a:rPr>
              <a:t>Lang AE</a:t>
            </a:r>
            <a:r>
              <a:rPr lang="en-GB" sz="1400" b="0" i="0" u="none" strike="noStrike" baseline="0" dirty="0">
                <a:solidFill>
                  <a:srgbClr val="000000"/>
                </a:solidFill>
                <a:latin typeface="Calibri" panose="020F0502020204030204" pitchFamily="34" charset="0"/>
              </a:rPr>
              <a:t>, Stebbins GT, Wang P, Jabbari E, Lamb R, Morris H, et al. The Cortical Basal ganglia Functional Scale (CBFS): Development and preliminary validation. Parkinsonism </a:t>
            </a:r>
            <a:r>
              <a:rPr lang="en-GB" sz="1400" b="0" i="0" u="none" strike="noStrike" baseline="0" dirty="0" err="1">
                <a:solidFill>
                  <a:srgbClr val="000000"/>
                </a:solidFill>
                <a:latin typeface="Calibri" panose="020F0502020204030204" pitchFamily="34" charset="0"/>
              </a:rPr>
              <a:t>Relat</a:t>
            </a:r>
            <a:r>
              <a:rPr lang="en-GB" sz="1400" b="0" i="0" u="none" strike="noStrike" baseline="0" dirty="0">
                <a:solidFill>
                  <a:srgbClr val="000000"/>
                </a:solidFill>
                <a:latin typeface="Calibri" panose="020F0502020204030204" pitchFamily="34" charset="0"/>
              </a:rPr>
              <a:t> </a:t>
            </a:r>
            <a:r>
              <a:rPr lang="en-GB" sz="1400" b="0" i="0" u="none" strike="noStrike" baseline="0" dirty="0" err="1">
                <a:solidFill>
                  <a:srgbClr val="000000"/>
                </a:solidFill>
                <a:latin typeface="Calibri" panose="020F0502020204030204" pitchFamily="34" charset="0"/>
              </a:rPr>
              <a:t>Disord</a:t>
            </a:r>
            <a:r>
              <a:rPr lang="en-GB" sz="1400" b="0" i="0" u="none" strike="noStrike" baseline="0" dirty="0">
                <a:solidFill>
                  <a:srgbClr val="000000"/>
                </a:solidFill>
                <a:latin typeface="Calibri" panose="020F0502020204030204" pitchFamily="34" charset="0"/>
              </a:rPr>
              <a:t> [Internet]. 2020 Oct 1;79:121–6. Available from: https://www.sciencedirect.com/science/article/pii/S1353802020306878 	</a:t>
            </a:r>
            <a:br>
              <a:rPr lang="en-GB" sz="1400" b="0" i="0" u="none" strike="noStrike" baseline="0" dirty="0">
                <a:solidFill>
                  <a:srgbClr val="000000"/>
                </a:solidFill>
                <a:latin typeface="Calibri" panose="020F0502020204030204" pitchFamily="34" charset="0"/>
              </a:rPr>
            </a:br>
            <a:r>
              <a:rPr lang="en-GB" sz="1400" b="1" i="0" u="none" strike="noStrike" baseline="0" dirty="0">
                <a:solidFill>
                  <a:srgbClr val="000000"/>
                </a:solidFill>
                <a:latin typeface="Calibri" panose="020F0502020204030204" pitchFamily="34" charset="0"/>
              </a:rPr>
              <a:t>Jabbari E</a:t>
            </a:r>
            <a:r>
              <a:rPr lang="en-GB" sz="1400" b="0" i="0" u="none" strike="noStrike" baseline="0" dirty="0">
                <a:solidFill>
                  <a:srgbClr val="000000"/>
                </a:solidFill>
                <a:latin typeface="Calibri" panose="020F0502020204030204" pitchFamily="34" charset="0"/>
              </a:rPr>
              <a:t>, Holland N, </a:t>
            </a:r>
            <a:r>
              <a:rPr lang="en-GB" sz="1400" b="0" i="0" u="none" strike="noStrike" baseline="0" dirty="0" err="1">
                <a:solidFill>
                  <a:srgbClr val="000000"/>
                </a:solidFill>
                <a:latin typeface="Calibri" panose="020F0502020204030204" pitchFamily="34" charset="0"/>
              </a:rPr>
              <a:t>Chelban</a:t>
            </a:r>
            <a:r>
              <a:rPr lang="en-GB" sz="1400" b="0" i="0" u="none" strike="noStrike" baseline="0" dirty="0">
                <a:solidFill>
                  <a:srgbClr val="000000"/>
                </a:solidFill>
                <a:latin typeface="Calibri" panose="020F0502020204030204" pitchFamily="34" charset="0"/>
              </a:rPr>
              <a:t> V, Jones PS, Lamb R, Rawlinson C, et al. Diagnosis Across the Spectrum of Progressive Supranuclear Palsy and Corticobasal Syndrome. JAMA Neurology. 2020;77(3):377-87. 	</a:t>
            </a:r>
            <a:br>
              <a:rPr lang="en-GB" sz="1400" b="0" i="0" u="none" strike="noStrike" baseline="0" dirty="0">
                <a:solidFill>
                  <a:srgbClr val="000000"/>
                </a:solidFill>
                <a:latin typeface="Calibri" panose="020F0502020204030204" pitchFamily="34" charset="0"/>
              </a:rPr>
            </a:br>
            <a:r>
              <a:rPr lang="en-GB" sz="1400" b="1" dirty="0">
                <a:solidFill>
                  <a:srgbClr val="000000"/>
                </a:solidFill>
                <a:latin typeface="Calibri" panose="020F0502020204030204" pitchFamily="34" charset="0"/>
              </a:rPr>
              <a:t>Jabbari E</a:t>
            </a:r>
            <a:r>
              <a:rPr lang="en-GB" sz="1400" dirty="0">
                <a:solidFill>
                  <a:srgbClr val="000000"/>
                </a:solidFill>
                <a:latin typeface="Calibri" panose="020F0502020204030204" pitchFamily="34" charset="0"/>
              </a:rPr>
              <a:t>, Woodside J, Guo T, </a:t>
            </a:r>
            <a:r>
              <a:rPr lang="en-GB" sz="1400" dirty="0" err="1">
                <a:solidFill>
                  <a:srgbClr val="000000"/>
                </a:solidFill>
                <a:latin typeface="Calibri" panose="020F0502020204030204" pitchFamily="34" charset="0"/>
              </a:rPr>
              <a:t>Magdalinou</a:t>
            </a:r>
            <a:r>
              <a:rPr lang="en-GB" sz="1400" dirty="0">
                <a:solidFill>
                  <a:srgbClr val="000000"/>
                </a:solidFill>
                <a:latin typeface="Calibri" panose="020F0502020204030204" pitchFamily="34" charset="0"/>
              </a:rPr>
              <a:t> NK, </a:t>
            </a:r>
            <a:r>
              <a:rPr lang="en-GB" sz="1400" dirty="0" err="1">
                <a:solidFill>
                  <a:srgbClr val="000000"/>
                </a:solidFill>
                <a:latin typeface="Calibri" panose="020F0502020204030204" pitchFamily="34" charset="0"/>
              </a:rPr>
              <a:t>ChelbanV</a:t>
            </a:r>
            <a:r>
              <a:rPr lang="en-GB" sz="1400" dirty="0">
                <a:solidFill>
                  <a:srgbClr val="000000"/>
                </a:solidFill>
                <a:latin typeface="Calibri" panose="020F0502020204030204" pitchFamily="34" charset="0"/>
              </a:rPr>
              <a:t>, </a:t>
            </a:r>
            <a:r>
              <a:rPr lang="en-GB" sz="1400" dirty="0" err="1">
                <a:solidFill>
                  <a:srgbClr val="000000"/>
                </a:solidFill>
                <a:latin typeface="Calibri" panose="020F0502020204030204" pitchFamily="34" charset="0"/>
              </a:rPr>
              <a:t>Athauda</a:t>
            </a:r>
            <a:r>
              <a:rPr lang="en-GB" sz="1400" dirty="0">
                <a:solidFill>
                  <a:srgbClr val="000000"/>
                </a:solidFill>
                <a:latin typeface="Calibri" panose="020F0502020204030204" pitchFamily="34" charset="0"/>
              </a:rPr>
              <a:t> D, et al. Proximity extension assay testing reveals novel diagnostic biomarkers of atypical parkinsonian syndromes. J </a:t>
            </a:r>
            <a:r>
              <a:rPr lang="en-GB" sz="1400" dirty="0" err="1">
                <a:solidFill>
                  <a:srgbClr val="000000"/>
                </a:solidFill>
                <a:latin typeface="Calibri" panose="020F0502020204030204" pitchFamily="34" charset="0"/>
              </a:rPr>
              <a:t>Neurol</a:t>
            </a:r>
            <a:r>
              <a:rPr lang="en-GB" sz="1400" dirty="0">
                <a:solidFill>
                  <a:srgbClr val="000000"/>
                </a:solidFill>
                <a:latin typeface="Calibri" panose="020F0502020204030204" pitchFamily="34" charset="0"/>
              </a:rPr>
              <a:t> </a:t>
            </a:r>
            <a:r>
              <a:rPr lang="en-GB" sz="1400" dirty="0" err="1">
                <a:solidFill>
                  <a:srgbClr val="000000"/>
                </a:solidFill>
                <a:latin typeface="Calibri" panose="020F0502020204030204" pitchFamily="34" charset="0"/>
              </a:rPr>
              <a:t>Neurosurg</a:t>
            </a:r>
            <a:r>
              <a:rPr lang="en-GB" sz="1400" dirty="0">
                <a:solidFill>
                  <a:srgbClr val="000000"/>
                </a:solidFill>
                <a:latin typeface="Calibri" panose="020F0502020204030204" pitchFamily="34" charset="0"/>
              </a:rPr>
              <a:t> Psychiatry [Internet]. 2019 Jul;90(7):768–73.Available from: http://dx.doi.org/10.1136/jnnp-2018-3201517</a:t>
            </a:r>
            <a:r>
              <a:rPr lang="en-GB" sz="1400" b="0" i="0" u="none" strike="noStrike" baseline="0" dirty="0">
                <a:solidFill>
                  <a:srgbClr val="000000"/>
                </a:solidFill>
                <a:latin typeface="Calibri" panose="020F0502020204030204" pitchFamily="34" charset="0"/>
              </a:rPr>
              <a:t>	</a:t>
            </a:r>
            <a:br>
              <a:rPr lang="en-GB" sz="1400" b="0" i="0" u="none" strike="noStrike" baseline="0" dirty="0">
                <a:solidFill>
                  <a:srgbClr val="000000"/>
                </a:solidFill>
                <a:latin typeface="Calibri" panose="020F0502020204030204" pitchFamily="34" charset="0"/>
              </a:rPr>
            </a:br>
            <a:r>
              <a:rPr lang="en-GB" sz="1400" b="1" i="0" u="none" strike="noStrike" baseline="0" dirty="0">
                <a:solidFill>
                  <a:srgbClr val="000000"/>
                </a:solidFill>
                <a:latin typeface="Calibri" panose="020F0502020204030204" pitchFamily="34" charset="0"/>
              </a:rPr>
              <a:t>Street D</a:t>
            </a:r>
            <a:r>
              <a:rPr lang="en-GB" sz="1400" b="0" i="0" u="none" strike="noStrike" baseline="0" dirty="0">
                <a:solidFill>
                  <a:srgbClr val="000000"/>
                </a:solidFill>
                <a:latin typeface="Calibri" panose="020F0502020204030204" pitchFamily="34" charset="0"/>
              </a:rPr>
              <a:t>, Whiteside D, Rittman T, Rowe J. Prodromal Progressive Supranuclear Palsy – insights from the UK </a:t>
            </a:r>
            <a:r>
              <a:rPr lang="en-GB" sz="1400" b="0" i="0" u="none" strike="noStrike" baseline="0" dirty="0" err="1">
                <a:solidFill>
                  <a:srgbClr val="000000"/>
                </a:solidFill>
                <a:latin typeface="Calibri" panose="020F0502020204030204" pitchFamily="34" charset="0"/>
              </a:rPr>
              <a:t>Biobank.Available</a:t>
            </a:r>
            <a:r>
              <a:rPr lang="en-GB" sz="1400" b="0" i="0" u="none" strike="noStrike" baseline="0" dirty="0">
                <a:solidFill>
                  <a:srgbClr val="000000"/>
                </a:solidFill>
                <a:latin typeface="Calibri" panose="020F0502020204030204" pitchFamily="34" charset="0"/>
              </a:rPr>
              <a:t> from: https://doi.org/10.1101/2021.05.06.21256759 	</a:t>
            </a:r>
            <a:br>
              <a:rPr lang="en-GB" sz="1400" b="0" i="0" u="none" strike="noStrike" baseline="0" dirty="0">
                <a:solidFill>
                  <a:srgbClr val="000000"/>
                </a:solidFill>
                <a:latin typeface="Calibri" panose="020F0502020204030204" pitchFamily="34" charset="0"/>
              </a:rPr>
            </a:br>
            <a:r>
              <a:rPr lang="en-GB" sz="1400" b="1" dirty="0" err="1">
                <a:solidFill>
                  <a:srgbClr val="000000"/>
                </a:solidFill>
                <a:latin typeface="Calibri" panose="020F0502020204030204" pitchFamily="34" charset="0"/>
              </a:rPr>
              <a:t>Höglinger</a:t>
            </a:r>
            <a:r>
              <a:rPr lang="en-GB" sz="1400" b="1" dirty="0">
                <a:solidFill>
                  <a:srgbClr val="000000"/>
                </a:solidFill>
                <a:latin typeface="Calibri" panose="020F0502020204030204" pitchFamily="34" charset="0"/>
              </a:rPr>
              <a:t> GU</a:t>
            </a:r>
            <a:r>
              <a:rPr lang="en-GB" sz="1400" dirty="0">
                <a:solidFill>
                  <a:srgbClr val="000000"/>
                </a:solidFill>
                <a:latin typeface="Calibri" panose="020F0502020204030204" pitchFamily="34" charset="0"/>
              </a:rPr>
              <a:t>, </a:t>
            </a:r>
            <a:r>
              <a:rPr lang="en-GB" sz="1400" dirty="0" err="1">
                <a:solidFill>
                  <a:srgbClr val="000000"/>
                </a:solidFill>
                <a:latin typeface="Calibri" panose="020F0502020204030204" pitchFamily="34" charset="0"/>
              </a:rPr>
              <a:t>Respondek</a:t>
            </a:r>
            <a:r>
              <a:rPr lang="en-GB" sz="1400" dirty="0">
                <a:solidFill>
                  <a:srgbClr val="000000"/>
                </a:solidFill>
                <a:latin typeface="Calibri" panose="020F0502020204030204" pitchFamily="34" charset="0"/>
              </a:rPr>
              <a:t> G, </a:t>
            </a:r>
            <a:r>
              <a:rPr lang="en-GB" sz="1400" dirty="0" err="1">
                <a:solidFill>
                  <a:srgbClr val="000000"/>
                </a:solidFill>
                <a:latin typeface="Calibri" panose="020F0502020204030204" pitchFamily="34" charset="0"/>
              </a:rPr>
              <a:t>Stamelou</a:t>
            </a:r>
            <a:r>
              <a:rPr lang="en-GB" sz="1400" dirty="0">
                <a:solidFill>
                  <a:srgbClr val="000000"/>
                </a:solidFill>
                <a:latin typeface="Calibri" panose="020F0502020204030204" pitchFamily="34" charset="0"/>
              </a:rPr>
              <a:t> M, Kurz C, Josephs KA, Lang AE, et al. Clinical diagnosis of progressive supranuclear palsy: The movement disorder society criteria. Mov </a:t>
            </a:r>
            <a:r>
              <a:rPr lang="en-GB" sz="1400" dirty="0" err="1">
                <a:solidFill>
                  <a:srgbClr val="000000"/>
                </a:solidFill>
                <a:latin typeface="Calibri" panose="020F0502020204030204" pitchFamily="34" charset="0"/>
              </a:rPr>
              <a:t>Disord</a:t>
            </a:r>
            <a:r>
              <a:rPr lang="en-GB" sz="1400" dirty="0">
                <a:solidFill>
                  <a:srgbClr val="000000"/>
                </a:solidFill>
                <a:latin typeface="Calibri" panose="020F0502020204030204" pitchFamily="34" charset="0"/>
              </a:rPr>
              <a:t> [Internet].2017 Jun;32(6):853–64. Available </a:t>
            </a:r>
            <a:r>
              <a:rPr lang="en-GB" sz="1400" dirty="0" err="1">
                <a:solidFill>
                  <a:srgbClr val="000000"/>
                </a:solidFill>
                <a:latin typeface="Calibri" panose="020F0502020204030204" pitchFamily="34" charset="0"/>
              </a:rPr>
              <a:t>from:http</a:t>
            </a:r>
            <a:r>
              <a:rPr lang="en-GB" sz="1400" dirty="0">
                <a:solidFill>
                  <a:srgbClr val="000000"/>
                </a:solidFill>
                <a:latin typeface="Calibri" panose="020F0502020204030204" pitchFamily="34" charset="0"/>
              </a:rPr>
              <a:t>://dx.doi.org/10.1002/mds.2698715.</a:t>
            </a:r>
            <a:br>
              <a:rPr lang="en-GB" sz="1400" dirty="0">
                <a:solidFill>
                  <a:srgbClr val="000000"/>
                </a:solidFill>
                <a:latin typeface="Calibri" panose="020F0502020204030204" pitchFamily="34" charset="0"/>
              </a:rPr>
            </a:br>
            <a:r>
              <a:rPr lang="en-GB" sz="1400" b="1" dirty="0" err="1">
                <a:solidFill>
                  <a:srgbClr val="000000"/>
                </a:solidFill>
                <a:latin typeface="Calibri" panose="020F0502020204030204" pitchFamily="34" charset="0"/>
              </a:rPr>
              <a:t>Grötsch</a:t>
            </a:r>
            <a:r>
              <a:rPr lang="en-GB" sz="1400" b="1" dirty="0">
                <a:solidFill>
                  <a:srgbClr val="000000"/>
                </a:solidFill>
                <a:latin typeface="Calibri" panose="020F0502020204030204" pitchFamily="34" charset="0"/>
              </a:rPr>
              <a:t> M-T</a:t>
            </a:r>
            <a:r>
              <a:rPr lang="en-GB" sz="1400" dirty="0">
                <a:solidFill>
                  <a:srgbClr val="000000"/>
                </a:solidFill>
                <a:latin typeface="Calibri" panose="020F0502020204030204" pitchFamily="34" charset="0"/>
              </a:rPr>
              <a:t>, </a:t>
            </a:r>
            <a:r>
              <a:rPr lang="en-GB" sz="1400" dirty="0" err="1">
                <a:solidFill>
                  <a:srgbClr val="000000"/>
                </a:solidFill>
                <a:latin typeface="Calibri" panose="020F0502020204030204" pitchFamily="34" charset="0"/>
              </a:rPr>
              <a:t>Respondek</a:t>
            </a:r>
            <a:r>
              <a:rPr lang="en-GB" sz="1400" dirty="0">
                <a:solidFill>
                  <a:srgbClr val="000000"/>
                </a:solidFill>
                <a:latin typeface="Calibri" panose="020F0502020204030204" pitchFamily="34" charset="0"/>
              </a:rPr>
              <a:t> G, </a:t>
            </a:r>
            <a:r>
              <a:rPr lang="en-GB" sz="1400" dirty="0" err="1">
                <a:solidFill>
                  <a:srgbClr val="000000"/>
                </a:solidFill>
                <a:latin typeface="Calibri" panose="020F0502020204030204" pitchFamily="34" charset="0"/>
              </a:rPr>
              <a:t>Colosimo</a:t>
            </a:r>
            <a:r>
              <a:rPr lang="en-GB" sz="1400" dirty="0">
                <a:solidFill>
                  <a:srgbClr val="000000"/>
                </a:solidFill>
                <a:latin typeface="Calibri" panose="020F0502020204030204" pitchFamily="34" charset="0"/>
              </a:rPr>
              <a:t> C, </a:t>
            </a:r>
            <a:r>
              <a:rPr lang="en-GB" sz="1400" dirty="0" err="1">
                <a:solidFill>
                  <a:srgbClr val="000000"/>
                </a:solidFill>
                <a:latin typeface="Calibri" panose="020F0502020204030204" pitchFamily="34" charset="0"/>
              </a:rPr>
              <a:t>ComptaY</a:t>
            </a:r>
            <a:r>
              <a:rPr lang="en-GB" sz="1400" dirty="0">
                <a:solidFill>
                  <a:srgbClr val="000000"/>
                </a:solidFill>
                <a:latin typeface="Calibri" panose="020F0502020204030204" pitchFamily="34" charset="0"/>
              </a:rPr>
              <a:t>, </a:t>
            </a:r>
            <a:r>
              <a:rPr lang="en-GB" sz="1400" dirty="0" err="1">
                <a:solidFill>
                  <a:srgbClr val="000000"/>
                </a:solidFill>
                <a:latin typeface="Calibri" panose="020F0502020204030204" pitchFamily="34" charset="0"/>
              </a:rPr>
              <a:t>Corvol</a:t>
            </a:r>
            <a:r>
              <a:rPr lang="en-GB" sz="1400" dirty="0">
                <a:solidFill>
                  <a:srgbClr val="000000"/>
                </a:solidFill>
                <a:latin typeface="Calibri" panose="020F0502020204030204" pitchFamily="34" charset="0"/>
              </a:rPr>
              <a:t> JC, Ferreira J, et al. A Modified Progressive Supranuclear Palsy Rating Scale. Mov </a:t>
            </a:r>
            <a:r>
              <a:rPr lang="en-GB" sz="1400" dirty="0" err="1">
                <a:solidFill>
                  <a:srgbClr val="000000"/>
                </a:solidFill>
                <a:latin typeface="Calibri" panose="020F0502020204030204" pitchFamily="34" charset="0"/>
              </a:rPr>
              <a:t>Disord</a:t>
            </a:r>
            <a:r>
              <a:rPr lang="en-GB" sz="1400" dirty="0">
                <a:solidFill>
                  <a:srgbClr val="000000"/>
                </a:solidFill>
                <a:latin typeface="Calibri" panose="020F0502020204030204" pitchFamily="34" charset="0"/>
              </a:rPr>
              <a:t>[Internet]. 2021 Jan 29; Available from: http://dx.doi.org/10.1002/mds.2847016.				……… </a:t>
            </a:r>
            <a:r>
              <a:rPr lang="en-GB" sz="1400" dirty="0"/>
              <a:t>a selection, ask for full list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1400" b="0" i="0" u="none" strike="noStrike" baseline="0" dirty="0">
                <a:solidFill>
                  <a:srgbClr val="000000"/>
                </a:solidFill>
                <a:latin typeface="Calibri" panose="020F0502020204030204" pitchFamily="34" charset="0"/>
              </a:rPr>
            </a:br>
            <a:br>
              <a:rPr lang="en-GB" sz="1400" b="0" i="0" u="none" strike="noStrike" baseline="0" dirty="0">
                <a:solidFill>
                  <a:srgbClr val="000000"/>
                </a:solidFill>
                <a:latin typeface="Calibri" panose="020F0502020204030204" pitchFamily="34" charset="0"/>
              </a:rPr>
            </a:br>
            <a:br>
              <a:rPr lang="en-GB" sz="1400" b="0" i="0" u="none" strike="noStrike" baseline="0" dirty="0">
                <a:solidFill>
                  <a:srgbClr val="000000"/>
                </a:solidFill>
                <a:latin typeface="Calibri" panose="020F0502020204030204" pitchFamily="34" charset="0"/>
              </a:rPr>
            </a:br>
            <a:br>
              <a:rPr lang="en-GB" sz="1400" b="0" i="0" u="none" strike="noStrike" baseline="0" dirty="0">
                <a:solidFill>
                  <a:srgbClr val="000000"/>
                </a:solidFill>
                <a:latin typeface="Calibri" panose="020F0502020204030204" pitchFamily="34" charset="0"/>
              </a:rPr>
            </a:br>
            <a:br>
              <a:rPr lang="en-GB" sz="1400" b="0" i="0" u="none" strike="noStrike" baseline="0" dirty="0">
                <a:solidFill>
                  <a:srgbClr val="000000"/>
                </a:solidFill>
                <a:latin typeface="Calibri" panose="020F0502020204030204" pitchFamily="34" charset="0"/>
              </a:rPr>
            </a:br>
            <a:br>
              <a:rPr lang="en-GB" sz="1400" b="0" i="0" u="none" strike="noStrike" baseline="0" dirty="0">
                <a:solidFill>
                  <a:srgbClr val="000000"/>
                </a:solidFill>
                <a:latin typeface="Calibri" panose="020F0502020204030204" pitchFamily="34" charset="0"/>
              </a:rPr>
            </a:br>
            <a:br>
              <a:rPr lang="en-GB" sz="1400" b="0" i="0" u="none" strike="noStrike" baseline="0" dirty="0">
                <a:solidFill>
                  <a:srgbClr val="000000"/>
                </a:solidFill>
                <a:latin typeface="Calibri" panose="020F0502020204030204" pitchFamily="34" charset="0"/>
              </a:rPr>
            </a:br>
            <a:br>
              <a:rPr lang="en-GB" sz="1400" b="0" i="0" u="none" strike="noStrike" baseline="0" dirty="0">
                <a:solidFill>
                  <a:srgbClr val="000000"/>
                </a:solidFill>
                <a:latin typeface="Calibri" panose="020F0502020204030204" pitchFamily="34" charset="0"/>
              </a:rPr>
            </a:br>
            <a:endParaRPr lang="en-GB" sz="1400" dirty="0"/>
          </a:p>
        </p:txBody>
      </p:sp>
    </p:spTree>
    <p:extLst>
      <p:ext uri="{BB962C8B-B14F-4D97-AF65-F5344CB8AC3E}">
        <p14:creationId xmlns:p14="http://schemas.microsoft.com/office/powerpoint/2010/main" val="840212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684805-AD1D-44EE-9CFD-68EC1EB7F10B}"/>
              </a:ext>
            </a:extLst>
          </p:cNvPr>
          <p:cNvPicPr>
            <a:picLocks noChangeAspect="1"/>
          </p:cNvPicPr>
          <p:nvPr/>
        </p:nvPicPr>
        <p:blipFill rotWithShape="1">
          <a:blip r:embed="rId2"/>
          <a:srcRect l="35675" t="26306" r="14562" b="12432"/>
          <a:stretch/>
        </p:blipFill>
        <p:spPr>
          <a:xfrm>
            <a:off x="287295" y="623353"/>
            <a:ext cx="5365922" cy="3715710"/>
          </a:xfrm>
          <a:prstGeom prst="rect">
            <a:avLst/>
          </a:prstGeom>
        </p:spPr>
      </p:pic>
      <p:sp>
        <p:nvSpPr>
          <p:cNvPr id="4" name="TextBox 3">
            <a:extLst>
              <a:ext uri="{FF2B5EF4-FFF2-40B4-BE49-F238E27FC236}">
                <a16:creationId xmlns:a16="http://schemas.microsoft.com/office/drawing/2014/main" id="{ABA45EC7-5499-49EF-83EB-D45840390306}"/>
              </a:ext>
            </a:extLst>
          </p:cNvPr>
          <p:cNvSpPr txBox="1"/>
          <p:nvPr/>
        </p:nvSpPr>
        <p:spPr>
          <a:xfrm>
            <a:off x="288945" y="4656062"/>
            <a:ext cx="8405684" cy="1200329"/>
          </a:xfrm>
          <a:prstGeom prst="rect">
            <a:avLst/>
          </a:prstGeom>
          <a:noFill/>
        </p:spPr>
        <p:txBody>
          <a:bodyPr wrap="square" rtlCol="0">
            <a:spAutoFit/>
          </a:bodyPr>
          <a:lstStyle/>
          <a:p>
            <a:pPr defTabSz="685800">
              <a:buClrTx/>
            </a:pPr>
            <a:r>
              <a:rPr lang="en-GB" sz="1800" kern="1200" dirty="0">
                <a:latin typeface="Source Sans Pro" panose="020B0503030403020204" pitchFamily="34" charset="0"/>
                <a:ea typeface="+mn-ea"/>
                <a:cs typeface="+mn-cs"/>
              </a:rPr>
              <a:t>Determining</a:t>
            </a:r>
            <a:r>
              <a:rPr lang="en-GB" sz="1800" kern="1200" dirty="0">
                <a:solidFill>
                  <a:srgbClr val="2A2A2A"/>
                </a:solidFill>
                <a:latin typeface="Merriweather" panose="00000500000000000000" pitchFamily="2" charset="0"/>
                <a:ea typeface="Calibri" panose="020F0502020204030204" pitchFamily="34" charset="0"/>
                <a:cs typeface="Times New Roman" panose="02020603050405020304" pitchFamily="18" charset="0"/>
              </a:rPr>
              <a:t> </a:t>
            </a:r>
            <a:r>
              <a:rPr lang="en-GB" sz="1800" b="1" kern="1200" dirty="0">
                <a:latin typeface="Source Sans Pro" panose="020B0503030403020204" pitchFamily="34" charset="0"/>
                <a:ea typeface="+mn-ea"/>
                <a:cs typeface="+mn-cs"/>
              </a:rPr>
              <a:t>the sequence of brain atrophy</a:t>
            </a:r>
          </a:p>
          <a:p>
            <a:pPr defTabSz="685800">
              <a:buClrTx/>
            </a:pPr>
            <a:r>
              <a:rPr lang="en-US" sz="1800" kern="1200" dirty="0">
                <a:latin typeface="Source Sans Pro" panose="020B0503030403020204" pitchFamily="34" charset="0"/>
                <a:ea typeface="+mn-ea"/>
                <a:cs typeface="+mn-cs"/>
              </a:rPr>
              <a:t>341 people with Richardson syndrome ( 255 had 12-month follow-up imaging) </a:t>
            </a:r>
          </a:p>
          <a:p>
            <a:pPr defTabSz="685800">
              <a:buClrTx/>
            </a:pPr>
            <a:r>
              <a:rPr lang="en-US" sz="1800" kern="1200" dirty="0">
                <a:latin typeface="Source Sans Pro" panose="020B0503030403020204" pitchFamily="34" charset="0"/>
                <a:ea typeface="+mn-ea"/>
                <a:cs typeface="+mn-cs"/>
              </a:rPr>
              <a:t>and 260 controls </a:t>
            </a:r>
          </a:p>
          <a:p>
            <a:pPr defTabSz="685800">
              <a:buClrTx/>
            </a:pPr>
            <a:r>
              <a:rPr lang="en-US" sz="1800" kern="1200" dirty="0">
                <a:latin typeface="Source Sans Pro" panose="020B0503030403020204" pitchFamily="34" charset="0"/>
                <a:ea typeface="+mn-ea"/>
                <a:cs typeface="+mn-cs"/>
              </a:rPr>
              <a:t>[</a:t>
            </a:r>
            <a:r>
              <a:rPr lang="en-GB" sz="1800" kern="1200" dirty="0">
                <a:latin typeface="Source Sans Pro" panose="020B0503030403020204" pitchFamily="34" charset="0"/>
                <a:ea typeface="+mn-ea"/>
                <a:cs typeface="+mn-cs"/>
              </a:rPr>
              <a:t>PSP or Steele–Richardson–Olszewski disease</a:t>
            </a:r>
            <a:r>
              <a:rPr lang="en-US" sz="1800" kern="1200" dirty="0">
                <a:latin typeface="Source Sans Pro" panose="020B0503030403020204" pitchFamily="34" charset="0"/>
                <a:ea typeface="+mn-ea"/>
                <a:cs typeface="+mn-cs"/>
              </a:rPr>
              <a:t>]</a:t>
            </a:r>
            <a:endParaRPr lang="en-GB" sz="1800" kern="1200" dirty="0">
              <a:latin typeface="Source Sans Pro" panose="020B0503030403020204" pitchFamily="34" charset="0"/>
              <a:ea typeface="+mn-ea"/>
              <a:cs typeface="+mn-cs"/>
            </a:endParaRPr>
          </a:p>
        </p:txBody>
      </p:sp>
      <p:sp>
        <p:nvSpPr>
          <p:cNvPr id="5" name="TextBox 4">
            <a:extLst>
              <a:ext uri="{FF2B5EF4-FFF2-40B4-BE49-F238E27FC236}">
                <a16:creationId xmlns:a16="http://schemas.microsoft.com/office/drawing/2014/main" id="{6C1D2399-AABE-4DD3-9613-01FB033A8D75}"/>
              </a:ext>
            </a:extLst>
          </p:cNvPr>
          <p:cNvSpPr txBox="1"/>
          <p:nvPr/>
        </p:nvSpPr>
        <p:spPr>
          <a:xfrm>
            <a:off x="5742054" y="943684"/>
            <a:ext cx="2952575" cy="1477328"/>
          </a:xfrm>
          <a:prstGeom prst="rect">
            <a:avLst/>
          </a:prstGeom>
          <a:noFill/>
        </p:spPr>
        <p:txBody>
          <a:bodyPr wrap="square" rtlCol="0">
            <a:spAutoFit/>
          </a:bodyPr>
          <a:lstStyle/>
          <a:p>
            <a:pPr marL="214313" indent="-214313" defTabSz="685800">
              <a:buClrTx/>
              <a:buFont typeface="Arial" panose="020B0604020202020204" pitchFamily="34" charset="0"/>
              <a:buChar char="•"/>
            </a:pPr>
            <a:r>
              <a:rPr lang="en-US" sz="1800" kern="1200" dirty="0">
                <a:latin typeface="Source Sans Pro" panose="020B0503030403020204" pitchFamily="34" charset="0"/>
                <a:ea typeface="+mn-ea"/>
                <a:cs typeface="+mn-cs"/>
              </a:rPr>
              <a:t>stratify</a:t>
            </a:r>
            <a:r>
              <a:rPr lang="en-US" sz="1800" kern="1200" dirty="0">
                <a:solidFill>
                  <a:srgbClr val="2A2A2A"/>
                </a:solidFill>
                <a:latin typeface="Merriweather" panose="00000500000000000000" pitchFamily="2" charset="0"/>
                <a:ea typeface="+mn-ea"/>
                <a:cs typeface="+mn-cs"/>
              </a:rPr>
              <a:t> </a:t>
            </a:r>
            <a:r>
              <a:rPr lang="en-US" sz="1800" kern="1200" dirty="0">
                <a:latin typeface="Source Sans Pro" panose="020B0503030403020204" pitchFamily="34" charset="0"/>
                <a:ea typeface="+mn-ea"/>
                <a:cs typeface="+mn-cs"/>
              </a:rPr>
              <a:t>people with this     disease on entry into clinical trials based on disease stage</a:t>
            </a:r>
          </a:p>
          <a:p>
            <a:pPr marL="214313" indent="-214313" defTabSz="685800">
              <a:buClrTx/>
              <a:buFont typeface="Arial" panose="020B0604020202020204" pitchFamily="34" charset="0"/>
              <a:buChar char="•"/>
            </a:pPr>
            <a:r>
              <a:rPr lang="en-US" sz="1800" kern="1200" dirty="0">
                <a:latin typeface="Source Sans Pro" panose="020B0503030403020204" pitchFamily="34" charset="0"/>
                <a:ea typeface="+mn-ea"/>
                <a:cs typeface="+mn-cs"/>
              </a:rPr>
              <a:t>track disease progression</a:t>
            </a:r>
            <a:endParaRPr lang="en-GB" sz="1800" kern="1200" dirty="0">
              <a:latin typeface="Source Sans Pro" panose="020B0503030403020204" pitchFamily="34" charset="0"/>
              <a:ea typeface="+mn-ea"/>
              <a:cs typeface="+mn-cs"/>
            </a:endParaRPr>
          </a:p>
        </p:txBody>
      </p:sp>
      <p:sp>
        <p:nvSpPr>
          <p:cNvPr id="6" name="TextBox 5">
            <a:extLst>
              <a:ext uri="{FF2B5EF4-FFF2-40B4-BE49-F238E27FC236}">
                <a16:creationId xmlns:a16="http://schemas.microsoft.com/office/drawing/2014/main" id="{E5341CB9-7381-4FBB-9B48-388A9E408D1F}"/>
              </a:ext>
            </a:extLst>
          </p:cNvPr>
          <p:cNvSpPr txBox="1"/>
          <p:nvPr/>
        </p:nvSpPr>
        <p:spPr>
          <a:xfrm>
            <a:off x="6833461" y="487919"/>
            <a:ext cx="769763" cy="369332"/>
          </a:xfrm>
          <a:prstGeom prst="rect">
            <a:avLst/>
          </a:prstGeom>
          <a:noFill/>
        </p:spPr>
        <p:txBody>
          <a:bodyPr wrap="none" rtlCol="0">
            <a:spAutoFit/>
          </a:bodyPr>
          <a:lstStyle/>
          <a:p>
            <a:pPr defTabSz="685800">
              <a:buClrTx/>
            </a:pPr>
            <a:r>
              <a:rPr lang="en-US" sz="1800" kern="1200" dirty="0">
                <a:latin typeface="Source Sans Pro" panose="020B0503030403020204" pitchFamily="34" charset="0"/>
                <a:ea typeface="+mn-ea"/>
                <a:cs typeface="+mn-cs"/>
              </a:rPr>
              <a:t>Utility</a:t>
            </a:r>
            <a:endParaRPr lang="en-GB" sz="1800" kern="1200" dirty="0">
              <a:latin typeface="Source Sans Pro" panose="020B0503030403020204" pitchFamily="34" charset="0"/>
              <a:ea typeface="+mn-ea"/>
              <a:cs typeface="+mn-cs"/>
            </a:endParaRPr>
          </a:p>
        </p:txBody>
      </p:sp>
      <p:sp>
        <p:nvSpPr>
          <p:cNvPr id="2" name="TextBox 1">
            <a:extLst>
              <a:ext uri="{FF2B5EF4-FFF2-40B4-BE49-F238E27FC236}">
                <a16:creationId xmlns:a16="http://schemas.microsoft.com/office/drawing/2014/main" id="{A039F768-9D6E-7747-6D81-681E7D2E1BF8}"/>
              </a:ext>
            </a:extLst>
          </p:cNvPr>
          <p:cNvSpPr txBox="1"/>
          <p:nvPr/>
        </p:nvSpPr>
        <p:spPr>
          <a:xfrm>
            <a:off x="287295" y="5914316"/>
            <a:ext cx="6546166" cy="738664"/>
          </a:xfrm>
          <a:prstGeom prst="rect">
            <a:avLst/>
          </a:prstGeom>
          <a:noFill/>
          <a:ln>
            <a:solidFill>
              <a:schemeClr val="accent1"/>
            </a:solidFill>
          </a:ln>
        </p:spPr>
        <p:txBody>
          <a:bodyPr wrap="square" rtlCol="0">
            <a:spAutoFit/>
          </a:bodyPr>
          <a:lstStyle/>
          <a:p>
            <a:pPr defTabSz="685800" eaLnBrk="0" fontAlgn="base" hangingPunct="0">
              <a:spcBef>
                <a:spcPct val="0"/>
              </a:spcBef>
              <a:spcAft>
                <a:spcPct val="0"/>
              </a:spcAft>
              <a:buClrTx/>
            </a:pPr>
            <a:r>
              <a:rPr lang="en-US" altLang="en-US" kern="1200" dirty="0">
                <a:latin typeface="Source Sans Pro" panose="020B0503030403020204" pitchFamily="34" charset="0"/>
                <a:ea typeface="+mn-ea"/>
                <a:cs typeface="+mn-cs"/>
              </a:rPr>
              <a:t>Ref: A data-driven model of brain volume changes in progressive supranuclear palsy</a:t>
            </a:r>
          </a:p>
          <a:p>
            <a:pPr defTabSz="685800" eaLnBrk="0" fontAlgn="base" hangingPunct="0">
              <a:spcBef>
                <a:spcPct val="0"/>
              </a:spcBef>
              <a:spcAft>
                <a:spcPct val="0"/>
              </a:spcAft>
              <a:buClrTx/>
            </a:pPr>
            <a:r>
              <a:rPr lang="en-US" altLang="en-US" kern="1200" dirty="0">
                <a:latin typeface="Source Sans Pro" panose="020B0503030403020204" pitchFamily="34" charset="0"/>
                <a:ea typeface="+mn-ea"/>
                <a:cs typeface="+mn-cs"/>
              </a:rPr>
              <a:t>2022 Apr 14;4(3):fcac098.</a:t>
            </a:r>
          </a:p>
          <a:p>
            <a:pPr defTabSz="685800" eaLnBrk="0" fontAlgn="base" hangingPunct="0">
              <a:spcBef>
                <a:spcPct val="0"/>
              </a:spcBef>
              <a:spcAft>
                <a:spcPct val="0"/>
              </a:spcAft>
              <a:buClrTx/>
            </a:pPr>
            <a:r>
              <a:rPr lang="en-US" altLang="en-US" kern="1200" dirty="0">
                <a:latin typeface="Source Sans Pro" panose="020B0503030403020204" pitchFamily="34" charset="0"/>
                <a:ea typeface="+mn-ea"/>
                <a:cs typeface="+mn-cs"/>
              </a:rPr>
              <a:t>10.1093/</a:t>
            </a:r>
            <a:r>
              <a:rPr lang="en-US" altLang="en-US" kern="1200" dirty="0" err="1">
                <a:latin typeface="Source Sans Pro" panose="020B0503030403020204" pitchFamily="34" charset="0"/>
                <a:ea typeface="+mn-ea"/>
                <a:cs typeface="+mn-cs"/>
              </a:rPr>
              <a:t>braincomms</a:t>
            </a:r>
            <a:r>
              <a:rPr lang="en-US" altLang="en-US" kern="1200" dirty="0">
                <a:latin typeface="Source Sans Pro" panose="020B0503030403020204" pitchFamily="34" charset="0"/>
                <a:ea typeface="+mn-ea"/>
                <a:cs typeface="+mn-cs"/>
              </a:rPr>
              <a:t>/fcac098. </a:t>
            </a:r>
            <a:r>
              <a:rPr lang="en-US" altLang="en-US" kern="1200" dirty="0" err="1">
                <a:latin typeface="Source Sans Pro" panose="020B0503030403020204" pitchFamily="34" charset="0"/>
                <a:ea typeface="+mn-ea"/>
                <a:cs typeface="+mn-cs"/>
              </a:rPr>
              <a:t>eCollection</a:t>
            </a:r>
            <a:r>
              <a:rPr lang="en-US" altLang="en-US" kern="1200" dirty="0">
                <a:latin typeface="Source Sans Pro" panose="020B0503030403020204" pitchFamily="34" charset="0"/>
                <a:ea typeface="+mn-ea"/>
                <a:cs typeface="+mn-cs"/>
              </a:rPr>
              <a:t> 2022.</a:t>
            </a:r>
            <a:endParaRPr lang="en-GB" kern="1200" dirty="0">
              <a:solidFill>
                <a:prstClr val="black"/>
              </a:solidFill>
              <a:latin typeface="Bembo"/>
              <a:ea typeface="+mn-ea"/>
              <a:cs typeface="+mn-cs"/>
            </a:endParaRPr>
          </a:p>
        </p:txBody>
      </p:sp>
      <p:sp>
        <p:nvSpPr>
          <p:cNvPr id="8" name="Rectangle 2">
            <a:extLst>
              <a:ext uri="{FF2B5EF4-FFF2-40B4-BE49-F238E27FC236}">
                <a16:creationId xmlns:a16="http://schemas.microsoft.com/office/drawing/2014/main" id="{0490BCBE-F37E-1579-23AD-5BCFA482FD2F}"/>
              </a:ext>
            </a:extLst>
          </p:cNvPr>
          <p:cNvSpPr>
            <a:spLocks noChangeArrowheads="1"/>
          </p:cNvSpPr>
          <p:nvPr/>
        </p:nvSpPr>
        <p:spPr bwMode="auto">
          <a:xfrm>
            <a:off x="0" y="753377"/>
            <a:ext cx="65" cy="2077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685800" eaLnBrk="0" fontAlgn="base" hangingPunct="0">
              <a:spcBef>
                <a:spcPct val="0"/>
              </a:spcBef>
              <a:spcAft>
                <a:spcPct val="0"/>
              </a:spcAft>
              <a:buClrTx/>
            </a:pPr>
            <a:endParaRPr lang="en-US" altLang="en-US" sz="1350" kern="1200" dirty="0">
              <a:solidFill>
                <a:prstClr val="black"/>
              </a:solidFill>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D17F42E-9A26-7AA2-F935-363382142E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2855" y="6072186"/>
            <a:ext cx="1543109" cy="687351"/>
          </a:xfrm>
          <a:prstGeom prst="rect">
            <a:avLst/>
          </a:prstGeom>
          <a:noFill/>
        </p:spPr>
      </p:pic>
    </p:spTree>
    <p:extLst>
      <p:ext uri="{BB962C8B-B14F-4D97-AF65-F5344CB8AC3E}">
        <p14:creationId xmlns:p14="http://schemas.microsoft.com/office/powerpoint/2010/main" val="153708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1659951-B200-C0D6-C902-A7957F936835}"/>
              </a:ext>
            </a:extLst>
          </p:cNvPr>
          <p:cNvGraphicFramePr>
            <a:graphicFrameLocks noGrp="1"/>
          </p:cNvGraphicFramePr>
          <p:nvPr>
            <p:extLst>
              <p:ext uri="{D42A27DB-BD31-4B8C-83A1-F6EECF244321}">
                <p14:modId xmlns:p14="http://schemas.microsoft.com/office/powerpoint/2010/main" val="3433573910"/>
              </p:ext>
            </p:extLst>
          </p:nvPr>
        </p:nvGraphicFramePr>
        <p:xfrm>
          <a:off x="465221" y="509338"/>
          <a:ext cx="6849980" cy="5631513"/>
        </p:xfrm>
        <a:graphic>
          <a:graphicData uri="http://schemas.openxmlformats.org/drawingml/2006/table">
            <a:tbl>
              <a:tblPr/>
              <a:tblGrid>
                <a:gridCol w="6849980">
                  <a:extLst>
                    <a:ext uri="{9D8B030D-6E8A-4147-A177-3AD203B41FA5}">
                      <a16:colId xmlns:a16="http://schemas.microsoft.com/office/drawing/2014/main" val="4112446980"/>
                    </a:ext>
                  </a:extLst>
                </a:gridCol>
              </a:tblGrid>
              <a:tr h="365046">
                <a:tc>
                  <a:txBody>
                    <a:bodyPr/>
                    <a:lstStyle/>
                    <a:p>
                      <a:pPr algn="l" fontAlgn="b"/>
                      <a:r>
                        <a:rPr lang="en-GB" sz="1500" b="0" i="0" u="none" strike="noStrike" dirty="0">
                          <a:solidFill>
                            <a:srgbClr val="7030A0"/>
                          </a:solidFill>
                          <a:effectLst/>
                          <a:latin typeface="Calibri" panose="020F0502020204030204" pitchFamily="34" charset="0"/>
                        </a:rPr>
                        <a:t>PROSPECT2 Study: </a:t>
                      </a:r>
                      <a:r>
                        <a:rPr lang="en-GB" sz="1500" b="0" i="0" u="none" strike="noStrike" kern="1200" dirty="0">
                          <a:solidFill>
                            <a:srgbClr val="7030A0"/>
                          </a:solidFill>
                          <a:effectLst/>
                          <a:latin typeface="Calibri" panose="020F0502020204030204" pitchFamily="34" charset="0"/>
                          <a:ea typeface="+mn-ea"/>
                          <a:cs typeface="+mn-cs"/>
                        </a:rPr>
                        <a:t>for PSP, CBD and MSA patients </a:t>
                      </a:r>
                    </a:p>
                  </a:txBody>
                  <a:tcPr marL="7144" marR="7144" marT="7144"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08245295"/>
                  </a:ext>
                </a:extLst>
              </a:tr>
              <a:tr h="365046">
                <a:tc>
                  <a:txBody>
                    <a:bodyPr/>
                    <a:lstStyle/>
                    <a:p>
                      <a:pPr algn="l" fontAlgn="b"/>
                      <a:r>
                        <a:rPr lang="en-GB" sz="1500" b="0" i="0" u="none" strike="noStrike" dirty="0" err="1">
                          <a:solidFill>
                            <a:srgbClr val="7030A0"/>
                          </a:solidFill>
                          <a:effectLst/>
                          <a:latin typeface="Calibri" panose="020F0502020204030204" pitchFamily="34" charset="0"/>
                        </a:rPr>
                        <a:t>OxQUIP</a:t>
                      </a:r>
                      <a:r>
                        <a:rPr lang="en-GB" sz="1500" b="0" i="0" u="none" strike="noStrike" dirty="0">
                          <a:solidFill>
                            <a:srgbClr val="7030A0"/>
                          </a:solidFill>
                          <a:effectLst/>
                          <a:latin typeface="Calibri" panose="020F0502020204030204" pitchFamily="34" charset="0"/>
                        </a:rPr>
                        <a:t> – Oxford study in Quantification in Parkinsonism * [UCB]</a:t>
                      </a:r>
                    </a:p>
                  </a:txBody>
                  <a:tcPr marL="7144" marR="7144" marT="7144"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8078528"/>
                  </a:ext>
                </a:extLst>
              </a:tr>
              <a:tr h="674080">
                <a:tc>
                  <a:txBody>
                    <a:bodyPr/>
                    <a:lstStyle/>
                    <a:p>
                      <a:pPr algn="l" fontAlgn="b"/>
                      <a:r>
                        <a:rPr lang="en-GB" sz="1500" b="0" i="0" u="none" strike="noStrike" dirty="0">
                          <a:solidFill>
                            <a:srgbClr val="44546A"/>
                          </a:solidFill>
                          <a:effectLst/>
                          <a:latin typeface="Calibri" panose="020F0502020204030204" pitchFamily="34" charset="0"/>
                        </a:rPr>
                        <a:t>Examines ways of measuring PSP symptoms as precisely as possible to improve assessment of this disease. </a:t>
                      </a:r>
                    </a:p>
                  </a:txBody>
                  <a:tcPr marL="7144" marR="7144" marT="7144"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1482202"/>
                  </a:ext>
                </a:extLst>
              </a:tr>
              <a:tr h="365046">
                <a:tc>
                  <a:txBody>
                    <a:bodyPr/>
                    <a:lstStyle/>
                    <a:p>
                      <a:pPr algn="l" fontAlgn="b"/>
                      <a:r>
                        <a:rPr lang="en-GB" sz="1500" b="0" i="0" u="none" strike="noStrike" dirty="0" err="1">
                          <a:solidFill>
                            <a:srgbClr val="7030A0"/>
                          </a:solidFill>
                          <a:effectLst/>
                          <a:latin typeface="Calibri" panose="020F0502020204030204" pitchFamily="34" charset="0"/>
                        </a:rPr>
                        <a:t>Invicro</a:t>
                      </a:r>
                      <a:r>
                        <a:rPr lang="en-GB" sz="1500" b="0" i="0" u="none" strike="noStrike" dirty="0">
                          <a:solidFill>
                            <a:srgbClr val="7030A0"/>
                          </a:solidFill>
                          <a:effectLst/>
                          <a:latin typeface="Calibri" panose="020F0502020204030204" pitchFamily="34" charset="0"/>
                        </a:rPr>
                        <a:t> clinical research looking into the mechanisms of PSP &amp; CBD disease  </a:t>
                      </a:r>
                    </a:p>
                  </a:txBody>
                  <a:tcPr marL="7144" marR="7144" marT="7144"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57043448"/>
                  </a:ext>
                </a:extLst>
              </a:tr>
              <a:tr h="872607">
                <a:tc>
                  <a:txBody>
                    <a:bodyPr/>
                    <a:lstStyle/>
                    <a:p>
                      <a:pPr algn="l" fontAlgn="b"/>
                      <a:r>
                        <a:rPr lang="en-GB" sz="1500" b="0" i="0" u="none" strike="noStrike" dirty="0">
                          <a:solidFill>
                            <a:srgbClr val="44546A"/>
                          </a:solidFill>
                          <a:effectLst/>
                          <a:latin typeface="Calibri" panose="020F0502020204030204" pitchFamily="34" charset="0"/>
                        </a:rPr>
                        <a:t>Hammersmith Hospital, Exeter University, and company </a:t>
                      </a:r>
                      <a:r>
                        <a:rPr lang="en-GB" sz="1500" b="0" i="0" u="none" strike="noStrike" dirty="0" err="1">
                          <a:solidFill>
                            <a:srgbClr val="44546A"/>
                          </a:solidFill>
                          <a:effectLst/>
                          <a:latin typeface="Calibri" panose="020F0502020204030204" pitchFamily="34" charset="0"/>
                        </a:rPr>
                        <a:t>SItilop</a:t>
                      </a:r>
                      <a:r>
                        <a:rPr lang="en-GB" sz="1500" b="0" i="0" u="none" strike="noStrike" dirty="0">
                          <a:solidFill>
                            <a:srgbClr val="44546A"/>
                          </a:solidFill>
                          <a:effectLst/>
                          <a:latin typeface="Calibri" panose="020F0502020204030204" pitchFamily="34" charset="0"/>
                        </a:rPr>
                        <a:t> looking into the mechanisms of PSP disease using imaging to identify and suggest potential novel targets to slow or stop the progression of the disease.</a:t>
                      </a:r>
                    </a:p>
                  </a:txBody>
                  <a:tcPr marL="7144" marR="7144" marT="7144"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850252"/>
                  </a:ext>
                </a:extLst>
              </a:tr>
              <a:tr h="576775">
                <a:tc>
                  <a:txBody>
                    <a:bodyPr/>
                    <a:lstStyle/>
                    <a:p>
                      <a:pPr algn="l" fontAlgn="b"/>
                      <a:r>
                        <a:rPr lang="en-GB" sz="1500" b="0" i="0" u="none" strike="noStrike" dirty="0" err="1">
                          <a:solidFill>
                            <a:schemeClr val="tx1"/>
                          </a:solidFill>
                          <a:effectLst/>
                          <a:latin typeface="Calibri" panose="020F0502020204030204" pitchFamily="34" charset="0"/>
                        </a:rPr>
                        <a:t>NeuroCare</a:t>
                      </a:r>
                      <a:r>
                        <a:rPr lang="en-GB" sz="1500" b="0" i="0" u="none" strike="noStrike" dirty="0">
                          <a:solidFill>
                            <a:schemeClr val="tx1"/>
                          </a:solidFill>
                          <a:effectLst/>
                          <a:latin typeface="Calibri" panose="020F0502020204030204" pitchFamily="34" charset="0"/>
                        </a:rPr>
                        <a:t> app co-design project for care staff and people with long term neuro conditions</a:t>
                      </a:r>
                      <a:r>
                        <a:rPr lang="en-GB" sz="1500" b="0" i="0" u="none" strike="noStrike" kern="1200" dirty="0">
                          <a:solidFill>
                            <a:schemeClr val="tx1"/>
                          </a:solidFill>
                          <a:effectLst/>
                          <a:latin typeface="Calibri" panose="020F0502020204030204" pitchFamily="34" charset="0"/>
                          <a:ea typeface="+mn-ea"/>
                          <a:cs typeface="+mn-cs"/>
                        </a:rPr>
                        <a:t> </a:t>
                      </a:r>
                      <a:r>
                        <a:rPr lang="en-GB" sz="1500" b="0" i="0" u="none" strike="noStrike" dirty="0">
                          <a:solidFill>
                            <a:schemeClr val="tx1"/>
                          </a:solidFill>
                          <a:effectLst/>
                          <a:latin typeface="Calibri" panose="020F0502020204030204" pitchFamily="34" charset="0"/>
                        </a:rPr>
                        <a:t>[completed]</a:t>
                      </a:r>
                    </a:p>
                  </a:txBody>
                  <a:tcPr marL="7144" marR="7144" marT="7144"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01648735"/>
                  </a:ext>
                </a:extLst>
              </a:tr>
              <a:tr h="674080">
                <a:tc>
                  <a:txBody>
                    <a:bodyPr/>
                    <a:lstStyle/>
                    <a:p>
                      <a:pPr algn="l" fontAlgn="b"/>
                      <a:r>
                        <a:rPr lang="en-GB" sz="1500" b="0" i="0" u="none" strike="noStrike" dirty="0">
                          <a:solidFill>
                            <a:srgbClr val="44546A"/>
                          </a:solidFill>
                          <a:effectLst/>
                          <a:latin typeface="Calibri" panose="020F0502020204030204" pitchFamily="34" charset="0"/>
                        </a:rPr>
                        <a:t>Creating a learning platform developed for specialised skills and knowledge for carers looking after people with progressive neurological conditions</a:t>
                      </a:r>
                    </a:p>
                  </a:txBody>
                  <a:tcPr marL="7144" marR="7144" marT="7144"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5903111"/>
                  </a:ext>
                </a:extLst>
              </a:tr>
              <a:tr h="334661">
                <a:tc>
                  <a:txBody>
                    <a:bodyPr/>
                    <a:lstStyle/>
                    <a:p>
                      <a:pPr algn="l" fontAlgn="b"/>
                      <a:r>
                        <a:rPr lang="en-GB" sz="1500" b="0" i="0" u="none" strike="noStrike" dirty="0" err="1">
                          <a:solidFill>
                            <a:srgbClr val="7030A0"/>
                          </a:solidFill>
                          <a:effectLst/>
                          <a:latin typeface="Calibri" panose="020F0502020204030204" pitchFamily="34" charset="0"/>
                        </a:rPr>
                        <a:t>PiPPIN</a:t>
                      </a:r>
                      <a:r>
                        <a:rPr lang="en-GB" sz="1500" b="0" i="0" u="none" strike="noStrike" dirty="0">
                          <a:solidFill>
                            <a:srgbClr val="7030A0"/>
                          </a:solidFill>
                          <a:effectLst/>
                          <a:latin typeface="Calibri" panose="020F0502020204030204" pitchFamily="34" charset="0"/>
                        </a:rPr>
                        <a:t> (Pick’s disease and Progressive Supranuclear Palsy, Prevalence and Incidence) </a:t>
                      </a:r>
                    </a:p>
                  </a:txBody>
                  <a:tcPr marL="7144" marR="7144" marT="7144"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41473142"/>
                  </a:ext>
                </a:extLst>
              </a:tr>
              <a:tr h="365046">
                <a:tc>
                  <a:txBody>
                    <a:bodyPr/>
                    <a:lstStyle/>
                    <a:p>
                      <a:pPr algn="l" fontAlgn="b"/>
                      <a:r>
                        <a:rPr lang="en-GB" sz="1500" b="0" i="0" u="none" strike="noStrike" kern="1200" dirty="0">
                          <a:solidFill>
                            <a:srgbClr val="44546A"/>
                          </a:solidFill>
                          <a:effectLst/>
                          <a:latin typeface="Calibri" panose="020F0502020204030204" pitchFamily="34" charset="0"/>
                          <a:ea typeface="+mn-ea"/>
                          <a:cs typeface="+mn-cs"/>
                        </a:rPr>
                        <a:t>Looking at how many patients have PSP, CBD and frontotemporal dementia</a:t>
                      </a:r>
                    </a:p>
                  </a:txBody>
                  <a:tcPr marL="7144" marR="7144" marT="7144"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2973770"/>
                  </a:ext>
                </a:extLst>
              </a:tr>
              <a:tr h="365046">
                <a:tc>
                  <a:txBody>
                    <a:bodyPr/>
                    <a:lstStyle/>
                    <a:p>
                      <a:pPr algn="l" rtl="0" fontAlgn="b"/>
                      <a:r>
                        <a:rPr lang="en-GB" sz="1500" b="0" i="0" u="none" strike="noStrike" dirty="0">
                          <a:solidFill>
                            <a:srgbClr val="7030A0"/>
                          </a:solidFill>
                          <a:effectLst/>
                          <a:latin typeface="Calibri" panose="020F0502020204030204" pitchFamily="34" charset="0"/>
                        </a:rPr>
                        <a:t>NORAPS, a Cambridge based study</a:t>
                      </a:r>
                    </a:p>
                  </a:txBody>
                  <a:tcPr marL="7144" marR="7144" marT="7144"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92069614"/>
                  </a:ext>
                </a:extLst>
              </a:tr>
              <a:tr h="674080">
                <a:tc>
                  <a:txBody>
                    <a:bodyPr/>
                    <a:lstStyle/>
                    <a:p>
                      <a:pPr algn="l" fontAlgn="b"/>
                      <a:r>
                        <a:rPr lang="en-GB" sz="1500" b="0" i="0" u="none" strike="noStrike" dirty="0">
                          <a:solidFill>
                            <a:srgbClr val="44546A"/>
                          </a:solidFill>
                          <a:effectLst/>
                          <a:latin typeface="Calibri" panose="020F0502020204030204" pitchFamily="34" charset="0"/>
                        </a:rPr>
                        <a:t>Noradrenaline treatment of apathy and impulsivity in participants with Progressive Supranuclear Palsy syndromes</a:t>
                      </a:r>
                    </a:p>
                  </a:txBody>
                  <a:tcPr marL="7144" marR="7144" marT="7144"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9942517"/>
                  </a:ext>
                </a:extLst>
              </a:tr>
            </a:tbl>
          </a:graphicData>
        </a:graphic>
      </p:graphicFrame>
      <p:sp>
        <p:nvSpPr>
          <p:cNvPr id="3" name="Title 1">
            <a:extLst>
              <a:ext uri="{FF2B5EF4-FFF2-40B4-BE49-F238E27FC236}">
                <a16:creationId xmlns:a16="http://schemas.microsoft.com/office/drawing/2014/main" id="{6D135BE6-24E9-71E8-68C9-F4EFE696A014}"/>
              </a:ext>
            </a:extLst>
          </p:cNvPr>
          <p:cNvSpPr txBox="1">
            <a:spLocks/>
          </p:cNvSpPr>
          <p:nvPr/>
        </p:nvSpPr>
        <p:spPr>
          <a:xfrm>
            <a:off x="7812506" y="672606"/>
            <a:ext cx="1267326" cy="50821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a:t>list of recruiting studies</a:t>
            </a:r>
            <a:endParaRPr lang="en-GB" sz="1500" dirty="0"/>
          </a:p>
        </p:txBody>
      </p:sp>
      <p:pic>
        <p:nvPicPr>
          <p:cNvPr id="2" name="Picture 1">
            <a:extLst>
              <a:ext uri="{FF2B5EF4-FFF2-40B4-BE49-F238E27FC236}">
                <a16:creationId xmlns:a16="http://schemas.microsoft.com/office/drawing/2014/main" id="{4FB890C4-D48D-862C-4325-55E6AB48F31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2855" y="6072186"/>
            <a:ext cx="1543109" cy="687351"/>
          </a:xfrm>
          <a:prstGeom prst="rect">
            <a:avLst/>
          </a:prstGeom>
          <a:noFill/>
        </p:spPr>
      </p:pic>
    </p:spTree>
    <p:extLst>
      <p:ext uri="{BB962C8B-B14F-4D97-AF65-F5344CB8AC3E}">
        <p14:creationId xmlns:p14="http://schemas.microsoft.com/office/powerpoint/2010/main" val="3902287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04EAD-3297-47F2-95B0-FC275E76480D}"/>
              </a:ext>
            </a:extLst>
          </p:cNvPr>
          <p:cNvSpPr txBox="1"/>
          <p:nvPr/>
        </p:nvSpPr>
        <p:spPr>
          <a:xfrm>
            <a:off x="481914" y="396762"/>
            <a:ext cx="7497462" cy="2062103"/>
          </a:xfrm>
          <a:prstGeom prst="rect">
            <a:avLst/>
          </a:prstGeom>
          <a:noFill/>
        </p:spPr>
        <p:txBody>
          <a:bodyPr wrap="square" rtlCol="0">
            <a:spAutoFit/>
          </a:bodyPr>
          <a:lstStyle/>
          <a:p>
            <a:r>
              <a:rPr lang="en-GB" sz="1600" b="1" i="0" dirty="0">
                <a:solidFill>
                  <a:srgbClr val="000000"/>
                </a:solidFill>
                <a:effectLst/>
                <a:latin typeface="Crimson Text"/>
              </a:rPr>
              <a:t>BIIB092 </a:t>
            </a:r>
            <a:r>
              <a:rPr lang="en-GB" sz="1600" b="0" i="0" dirty="0" err="1">
                <a:solidFill>
                  <a:srgbClr val="212121"/>
                </a:solidFill>
                <a:effectLst/>
                <a:latin typeface="BlinkMacSystemFont"/>
              </a:rPr>
              <a:t>gosuranemab</a:t>
            </a:r>
            <a:r>
              <a:rPr lang="en-GB" sz="1600" b="0" i="0" dirty="0">
                <a:solidFill>
                  <a:srgbClr val="212121"/>
                </a:solidFill>
                <a:effectLst/>
                <a:latin typeface="BlinkMacSystemFont"/>
              </a:rPr>
              <a:t>: </a:t>
            </a:r>
            <a:r>
              <a:rPr lang="en-US" sz="1600" b="0" i="0" dirty="0">
                <a:solidFill>
                  <a:srgbClr val="333333"/>
                </a:solidFill>
                <a:effectLst/>
                <a:latin typeface="Crimson Text"/>
              </a:rPr>
              <a:t>monoclonal antibody that binds to tau </a:t>
            </a:r>
          </a:p>
          <a:p>
            <a:r>
              <a:rPr lang="en-US" sz="1600" dirty="0">
                <a:solidFill>
                  <a:srgbClr val="333333"/>
                </a:solidFill>
                <a:latin typeface="Crimson Text"/>
              </a:rPr>
              <a:t>To check </a:t>
            </a:r>
            <a:r>
              <a:rPr lang="en-GB" sz="1600" b="1" i="0" dirty="0">
                <a:solidFill>
                  <a:srgbClr val="000000"/>
                </a:solidFill>
                <a:effectLst/>
                <a:latin typeface="Crimson Text"/>
              </a:rPr>
              <a:t>efficacy and safety (phase2) </a:t>
            </a:r>
          </a:p>
          <a:p>
            <a:r>
              <a:rPr lang="en-GB" sz="1600" b="0" i="0" dirty="0">
                <a:solidFill>
                  <a:srgbClr val="000000"/>
                </a:solidFill>
                <a:effectLst/>
                <a:latin typeface="Source Sans Pro" panose="020B0503030403020204" pitchFamily="34" charset="0"/>
              </a:rPr>
              <a:t>89 investigative sites </a:t>
            </a:r>
            <a:r>
              <a:rPr lang="en-GB" sz="1600" b="1" dirty="0">
                <a:solidFill>
                  <a:srgbClr val="000000"/>
                </a:solidFill>
                <a:latin typeface="Crimson Text"/>
              </a:rPr>
              <a:t> including UK - </a:t>
            </a:r>
            <a:r>
              <a:rPr lang="en-GB" sz="1600" i="0" dirty="0">
                <a:solidFill>
                  <a:srgbClr val="000000"/>
                </a:solidFill>
                <a:effectLst/>
                <a:latin typeface="Crimson Text"/>
              </a:rPr>
              <a:t>165 placebo vs 321 intervention group </a:t>
            </a:r>
          </a:p>
          <a:p>
            <a:r>
              <a:rPr lang="en-US" sz="1600" b="0" i="0" dirty="0">
                <a:solidFill>
                  <a:srgbClr val="000000"/>
                </a:solidFill>
                <a:effectLst/>
                <a:latin typeface="Source Sans Pro" panose="020B0503030403020204" pitchFamily="34" charset="0"/>
              </a:rPr>
              <a:t>Change From Baseline in Progressive Supranuclear Palsy Rating Scale (PSPRS) at Week 52</a:t>
            </a:r>
            <a:endParaRPr lang="en-GB" sz="1600" i="0" dirty="0">
              <a:solidFill>
                <a:srgbClr val="000000"/>
              </a:solidFill>
              <a:effectLst/>
              <a:latin typeface="Crimson Text"/>
            </a:endParaRPr>
          </a:p>
          <a:p>
            <a:r>
              <a:rPr lang="en-US" sz="1600" b="0" i="0" dirty="0">
                <a:solidFill>
                  <a:srgbClr val="000000"/>
                </a:solidFill>
                <a:effectLst/>
                <a:latin typeface="Source Sans Pro" panose="020B0503030403020204" pitchFamily="34" charset="0"/>
              </a:rPr>
              <a:t>&gt;&gt;&gt; History/Daily Activities, Mentation, Bulbar, Ocular Motor, Limb Motor, and Gait.</a:t>
            </a:r>
          </a:p>
          <a:p>
            <a:r>
              <a:rPr lang="en-US" sz="1600" b="0" i="0" dirty="0">
                <a:solidFill>
                  <a:srgbClr val="212121"/>
                </a:solidFill>
                <a:effectLst/>
                <a:latin typeface="BlinkMacSystemFont"/>
              </a:rPr>
              <a:t>		Results: </a:t>
            </a:r>
            <a:r>
              <a:rPr lang="en-US" sz="1600" b="1" i="0" dirty="0">
                <a:solidFill>
                  <a:srgbClr val="212121"/>
                </a:solidFill>
                <a:effectLst/>
                <a:latin typeface="BlinkMacSystemFont"/>
              </a:rPr>
              <a:t>tau neutralization does not translate into clinical efficacy</a:t>
            </a:r>
          </a:p>
          <a:p>
            <a:r>
              <a:rPr lang="en-US" sz="1600" dirty="0">
                <a:solidFill>
                  <a:srgbClr val="212121"/>
                </a:solidFill>
                <a:latin typeface="BlinkMacSystemFont"/>
              </a:rPr>
              <a:t>				Nat Med. </a:t>
            </a:r>
            <a:r>
              <a:rPr lang="en-US" altLang="en-US" sz="1600" dirty="0">
                <a:solidFill>
                  <a:srgbClr val="5B616B"/>
                </a:solidFill>
                <a:latin typeface="BlinkMacSystemFont"/>
              </a:rPr>
              <a:t>2021 Aug;27(8):1451-1457</a:t>
            </a:r>
            <a:r>
              <a:rPr lang="en-US" altLang="en-US" sz="1600" dirty="0"/>
              <a:t> </a:t>
            </a:r>
            <a:endParaRPr lang="en-GB" sz="1600" dirty="0"/>
          </a:p>
        </p:txBody>
      </p:sp>
      <p:sp>
        <p:nvSpPr>
          <p:cNvPr id="6" name="TextBox 5">
            <a:extLst>
              <a:ext uri="{FF2B5EF4-FFF2-40B4-BE49-F238E27FC236}">
                <a16:creationId xmlns:a16="http://schemas.microsoft.com/office/drawing/2014/main" id="{5E05FFE3-F8D6-44C0-A9BC-6A53C23A99B9}"/>
              </a:ext>
            </a:extLst>
          </p:cNvPr>
          <p:cNvSpPr txBox="1"/>
          <p:nvPr/>
        </p:nvSpPr>
        <p:spPr>
          <a:xfrm>
            <a:off x="481914" y="2582154"/>
            <a:ext cx="7714843" cy="1077218"/>
          </a:xfrm>
          <a:prstGeom prst="rect">
            <a:avLst/>
          </a:prstGeom>
          <a:noFill/>
        </p:spPr>
        <p:txBody>
          <a:bodyPr wrap="square" rtlCol="0">
            <a:spAutoFit/>
          </a:bodyPr>
          <a:lstStyle/>
          <a:p>
            <a:r>
              <a:rPr lang="en-US" sz="1600" b="1" i="0" dirty="0">
                <a:solidFill>
                  <a:srgbClr val="000000"/>
                </a:solidFill>
                <a:effectLst/>
                <a:latin typeface="Source Sans Pro" panose="020B0503030403020204" pitchFamily="34" charset="0"/>
              </a:rPr>
              <a:t>NIO752</a:t>
            </a:r>
            <a:r>
              <a:rPr lang="en-US" sz="1600" b="0" i="0" dirty="0">
                <a:solidFill>
                  <a:srgbClr val="000000"/>
                </a:solidFill>
                <a:effectLst/>
                <a:latin typeface="Source Sans Pro" panose="020B0503030403020204" pitchFamily="34" charset="0"/>
              </a:rPr>
              <a:t> in progressive supranuclear palsy (PSP) participants.</a:t>
            </a:r>
          </a:p>
          <a:p>
            <a:r>
              <a:rPr lang="en-US" sz="1600" b="1" i="0" dirty="0">
                <a:solidFill>
                  <a:srgbClr val="000000"/>
                </a:solidFill>
                <a:effectLst/>
                <a:latin typeface="Source Sans Pro" panose="020B0503030403020204" pitchFamily="34" charset="0"/>
              </a:rPr>
              <a:t>Safety, Tolerability and Pharmacokinetics of Multiple Ascending Doses (phase1)</a:t>
            </a:r>
            <a:endParaRPr lang="en-US" sz="1600" b="0" i="0" dirty="0">
              <a:solidFill>
                <a:srgbClr val="000000"/>
              </a:solidFill>
              <a:effectLst/>
              <a:latin typeface="Source Sans Pro" panose="020B0503030403020204" pitchFamily="34" charset="0"/>
            </a:endParaRPr>
          </a:p>
          <a:p>
            <a:r>
              <a:rPr lang="en-GB" sz="1600" b="0" i="0" dirty="0">
                <a:solidFill>
                  <a:srgbClr val="000000"/>
                </a:solidFill>
                <a:effectLst/>
                <a:latin typeface="Source Sans Pro" panose="020B0503030403020204" pitchFamily="34" charset="0"/>
              </a:rPr>
              <a:t> 64 PSP participants in 6 cohorts - </a:t>
            </a:r>
            <a:r>
              <a:rPr lang="en-US" sz="1600" b="0" i="0" dirty="0">
                <a:solidFill>
                  <a:srgbClr val="000000"/>
                </a:solidFill>
                <a:effectLst/>
                <a:latin typeface="Source Sans Pro" panose="020B0503030403020204" pitchFamily="34" charset="0"/>
              </a:rPr>
              <a:t>intrathecal injections of NIO752 or placebo</a:t>
            </a:r>
          </a:p>
          <a:p>
            <a:r>
              <a:rPr lang="en-US" sz="1600" dirty="0">
                <a:solidFill>
                  <a:srgbClr val="000000"/>
                </a:solidFill>
                <a:latin typeface="Source Sans Pro" panose="020B0503030403020204" pitchFamily="34" charset="0"/>
              </a:rPr>
              <a:t>		                 started Feb2021 - Estimated completion date </a:t>
            </a:r>
            <a:r>
              <a:rPr lang="en-GB" sz="1600" b="0" i="0" dirty="0">
                <a:solidFill>
                  <a:srgbClr val="000000"/>
                </a:solidFill>
                <a:effectLst/>
                <a:latin typeface="Source Sans Pro" panose="020B0503030403020204" pitchFamily="34" charset="0"/>
              </a:rPr>
              <a:t>May 25, 2024</a:t>
            </a:r>
            <a:endParaRPr lang="en-GB" sz="1600" dirty="0"/>
          </a:p>
        </p:txBody>
      </p:sp>
      <p:sp>
        <p:nvSpPr>
          <p:cNvPr id="7" name="TextBox 6">
            <a:extLst>
              <a:ext uri="{FF2B5EF4-FFF2-40B4-BE49-F238E27FC236}">
                <a16:creationId xmlns:a16="http://schemas.microsoft.com/office/drawing/2014/main" id="{88FBB7F7-4EA5-431F-9054-17C5DA6D1F32}"/>
              </a:ext>
            </a:extLst>
          </p:cNvPr>
          <p:cNvSpPr txBox="1"/>
          <p:nvPr/>
        </p:nvSpPr>
        <p:spPr>
          <a:xfrm>
            <a:off x="481914" y="4009014"/>
            <a:ext cx="6798815" cy="830997"/>
          </a:xfrm>
          <a:prstGeom prst="rect">
            <a:avLst/>
          </a:prstGeom>
          <a:noFill/>
        </p:spPr>
        <p:txBody>
          <a:bodyPr wrap="square" rtlCol="0">
            <a:spAutoFit/>
          </a:bodyPr>
          <a:lstStyle/>
          <a:p>
            <a:r>
              <a:rPr lang="en-US" sz="1600" b="1" i="0" dirty="0">
                <a:solidFill>
                  <a:srgbClr val="000000"/>
                </a:solidFill>
                <a:effectLst/>
                <a:latin typeface="Source Sans Pro" panose="020B0503030403020204" pitchFamily="34" charset="0"/>
              </a:rPr>
              <a:t>Safety and Tolerability of UCB0107 in PSP                            &gt;&gt;&gt; Alzheimer’s</a:t>
            </a:r>
          </a:p>
          <a:p>
            <a:r>
              <a:rPr lang="en-GB" sz="1600" dirty="0" err="1">
                <a:solidFill>
                  <a:srgbClr val="000000"/>
                </a:solidFill>
                <a:latin typeface="Crimson Text"/>
              </a:rPr>
              <a:t>Bepranemab</a:t>
            </a:r>
            <a:r>
              <a:rPr lang="en-GB" sz="1600" dirty="0">
                <a:solidFill>
                  <a:srgbClr val="000000"/>
                </a:solidFill>
                <a:latin typeface="Crimson Text"/>
              </a:rPr>
              <a:t> (</a:t>
            </a:r>
            <a:r>
              <a:rPr lang="en-US" sz="1600" b="0" i="0" dirty="0">
                <a:solidFill>
                  <a:srgbClr val="333333"/>
                </a:solidFill>
                <a:effectLst/>
                <a:latin typeface="Crimson Text"/>
              </a:rPr>
              <a:t>antibody that binds to tau</a:t>
            </a:r>
            <a:r>
              <a:rPr lang="en-US" sz="1600" dirty="0">
                <a:solidFill>
                  <a:srgbClr val="000000"/>
                </a:solidFill>
                <a:latin typeface="Crimson Text"/>
              </a:rPr>
              <a:t>) intravenous, 25 participants, phase 1</a:t>
            </a:r>
          </a:p>
          <a:p>
            <a:r>
              <a:rPr lang="en-GB" sz="1600" dirty="0">
                <a:solidFill>
                  <a:srgbClr val="000000"/>
                </a:solidFill>
                <a:latin typeface="Source Sans Pro" panose="020B0503030403020204" pitchFamily="34" charset="0"/>
                <a:hlinkClick r:id="rId2">
                  <a:extLst>
                    <a:ext uri="{A12FA001-AC4F-418D-AE19-62706E023703}">
                      <ahyp:hlinkClr xmlns:ahyp="http://schemas.microsoft.com/office/drawing/2018/hyperlinkcolor" val="tx"/>
                    </a:ext>
                  </a:extLst>
                </a:hlinkClick>
              </a:rPr>
              <a:t>https://clinicaltrials.gov/ct2/show/</a:t>
            </a:r>
            <a:r>
              <a:rPr lang="en-GB" sz="1600" dirty="0">
                <a:solidFill>
                  <a:srgbClr val="000000"/>
                </a:solidFill>
                <a:latin typeface="Source Sans Pro" panose="020B0503030403020204" pitchFamily="34" charset="0"/>
                <a:hlinkClick r:id="rId3">
                  <a:extLst>
                    <a:ext uri="{A12FA001-AC4F-418D-AE19-62706E023703}">
                      <ahyp:hlinkClr xmlns:ahyp="http://schemas.microsoft.com/office/drawing/2018/hyperlinkcolor" val="tx"/>
                    </a:ext>
                  </a:extLst>
                </a:hlinkClick>
              </a:rPr>
              <a:t>NCT04185415</a:t>
            </a:r>
            <a:r>
              <a:rPr lang="en-GB" sz="1600" dirty="0">
                <a:solidFill>
                  <a:srgbClr val="000000"/>
                </a:solidFill>
                <a:latin typeface="Source Sans Pro" panose="020B0503030403020204" pitchFamily="34" charset="0"/>
              </a:rPr>
              <a:t>                  ongoing</a:t>
            </a:r>
          </a:p>
        </p:txBody>
      </p:sp>
      <p:sp>
        <p:nvSpPr>
          <p:cNvPr id="8" name="TextBox 7">
            <a:extLst>
              <a:ext uri="{FF2B5EF4-FFF2-40B4-BE49-F238E27FC236}">
                <a16:creationId xmlns:a16="http://schemas.microsoft.com/office/drawing/2014/main" id="{EC282E95-F4F5-4153-A0A6-393AB1F77F66}"/>
              </a:ext>
            </a:extLst>
          </p:cNvPr>
          <p:cNvSpPr txBox="1"/>
          <p:nvPr/>
        </p:nvSpPr>
        <p:spPr>
          <a:xfrm>
            <a:off x="7484011" y="415439"/>
            <a:ext cx="1493171" cy="323165"/>
          </a:xfrm>
          <a:prstGeom prst="rect">
            <a:avLst/>
          </a:prstGeom>
          <a:noFill/>
        </p:spPr>
        <p:txBody>
          <a:bodyPr wrap="square" rtlCol="0">
            <a:spAutoFit/>
          </a:bodyPr>
          <a:lstStyle/>
          <a:p>
            <a:r>
              <a:rPr lang="en-US" sz="1500" b="1" dirty="0">
                <a:solidFill>
                  <a:schemeClr val="accent2">
                    <a:lumMod val="75000"/>
                  </a:schemeClr>
                </a:solidFill>
              </a:rPr>
              <a:t>Drug Trials</a:t>
            </a:r>
            <a:endParaRPr lang="en-GB" sz="1500" b="1" dirty="0">
              <a:solidFill>
                <a:schemeClr val="accent2">
                  <a:lumMod val="75000"/>
                </a:schemeClr>
              </a:solidFill>
            </a:endParaRPr>
          </a:p>
        </p:txBody>
      </p:sp>
      <p:sp>
        <p:nvSpPr>
          <p:cNvPr id="3" name="TextBox 2">
            <a:extLst>
              <a:ext uri="{FF2B5EF4-FFF2-40B4-BE49-F238E27FC236}">
                <a16:creationId xmlns:a16="http://schemas.microsoft.com/office/drawing/2014/main" id="{EDC320AB-7E2A-8616-8F23-753BDC4C5F76}"/>
              </a:ext>
            </a:extLst>
          </p:cNvPr>
          <p:cNvSpPr txBox="1"/>
          <p:nvPr/>
        </p:nvSpPr>
        <p:spPr>
          <a:xfrm>
            <a:off x="7268699" y="4009014"/>
            <a:ext cx="1875301" cy="1015663"/>
          </a:xfrm>
          <a:prstGeom prst="rect">
            <a:avLst/>
          </a:prstGeom>
          <a:noFill/>
          <a:ln>
            <a:solidFill>
              <a:schemeClr val="accent2"/>
            </a:solidFill>
          </a:ln>
        </p:spPr>
        <p:txBody>
          <a:bodyPr wrap="square" rtlCol="0">
            <a:spAutoFit/>
          </a:bodyPr>
          <a:lstStyle/>
          <a:p>
            <a:r>
              <a:rPr lang="en-GB" sz="1500" dirty="0"/>
              <a:t>&gt;&gt;&gt; Incoming UCB PSP study</a:t>
            </a:r>
          </a:p>
          <a:p>
            <a:r>
              <a:rPr lang="en-GB" sz="1500" dirty="0"/>
              <a:t>PSPA involvement request</a:t>
            </a:r>
          </a:p>
        </p:txBody>
      </p:sp>
      <p:sp>
        <p:nvSpPr>
          <p:cNvPr id="4" name="TextBox 3">
            <a:extLst>
              <a:ext uri="{FF2B5EF4-FFF2-40B4-BE49-F238E27FC236}">
                <a16:creationId xmlns:a16="http://schemas.microsoft.com/office/drawing/2014/main" id="{7A618852-C2AE-D762-C58E-94A8E0D0CD5B}"/>
              </a:ext>
            </a:extLst>
          </p:cNvPr>
          <p:cNvSpPr txBox="1"/>
          <p:nvPr/>
        </p:nvSpPr>
        <p:spPr>
          <a:xfrm>
            <a:off x="481914" y="5229682"/>
            <a:ext cx="6590297" cy="1323439"/>
          </a:xfrm>
          <a:prstGeom prst="rect">
            <a:avLst/>
          </a:prstGeom>
          <a:noFill/>
        </p:spPr>
        <p:txBody>
          <a:bodyPr wrap="square" rtlCol="0">
            <a:spAutoFit/>
          </a:bodyPr>
          <a:lstStyle/>
          <a:p>
            <a:pPr algn="l"/>
            <a:r>
              <a:rPr lang="en-GB" sz="1600" b="1" i="0" dirty="0" err="1">
                <a:effectLst/>
                <a:latin typeface="Source Sans Pro" panose="020B0503030403020204" pitchFamily="34" charset="0"/>
              </a:rPr>
              <a:t>Amylyx</a:t>
            </a:r>
            <a:endParaRPr lang="en-GB" sz="1600" b="0" i="0" u="none" strike="noStrike" baseline="0" dirty="0">
              <a:latin typeface="Calibri" panose="020F0502020204030204" pitchFamily="34" charset="0"/>
            </a:endParaRPr>
          </a:p>
          <a:p>
            <a:r>
              <a:rPr lang="en-GB" sz="1600" b="1" i="0" u="none" strike="noStrike" baseline="0" dirty="0">
                <a:latin typeface="Calibri" panose="020F0502020204030204" pitchFamily="34" charset="0"/>
              </a:rPr>
              <a:t>Rationale for AMX0035 in PSP</a:t>
            </a:r>
            <a:r>
              <a:rPr lang="en-GB" sz="1600" b="0" i="0" u="none" strike="noStrike" baseline="0" dirty="0">
                <a:latin typeface="Calibri" panose="020F0502020204030204" pitchFamily="34" charset="0"/>
              </a:rPr>
              <a:t>: PSP is a tauopathy disorder (abnormal build-up of tau protein thought to cause PSP). AMX0035 is being evaluated in PSP because of its impact on tau and clinical efficacy and safety results seen in other neurodegenerative disorders</a:t>
            </a:r>
            <a:endParaRPr lang="en-GB" sz="1600" dirty="0">
              <a:latin typeface="Source Sans Pro" panose="020B0503030403020204" pitchFamily="34" charset="0"/>
            </a:endParaRPr>
          </a:p>
        </p:txBody>
      </p:sp>
      <p:sp>
        <p:nvSpPr>
          <p:cNvPr id="5" name="TextBox 4">
            <a:extLst>
              <a:ext uri="{FF2B5EF4-FFF2-40B4-BE49-F238E27FC236}">
                <a16:creationId xmlns:a16="http://schemas.microsoft.com/office/drawing/2014/main" id="{2FEF09CE-56D3-F115-DBED-4B0F09CC21F5}"/>
              </a:ext>
            </a:extLst>
          </p:cNvPr>
          <p:cNvSpPr txBox="1"/>
          <p:nvPr/>
        </p:nvSpPr>
        <p:spPr>
          <a:xfrm>
            <a:off x="7251897" y="5548056"/>
            <a:ext cx="1725285" cy="784830"/>
          </a:xfrm>
          <a:prstGeom prst="rect">
            <a:avLst/>
          </a:prstGeom>
          <a:noFill/>
          <a:ln>
            <a:solidFill>
              <a:schemeClr val="accent2"/>
            </a:solidFill>
          </a:ln>
        </p:spPr>
        <p:txBody>
          <a:bodyPr wrap="square" rtlCol="0">
            <a:spAutoFit/>
          </a:bodyPr>
          <a:lstStyle/>
          <a:p>
            <a:r>
              <a:rPr lang="en-GB" sz="1500" dirty="0"/>
              <a:t>PSPA involvement</a:t>
            </a:r>
          </a:p>
          <a:p>
            <a:r>
              <a:rPr lang="en-GB" sz="1500" dirty="0"/>
              <a:t>Aug22</a:t>
            </a:r>
          </a:p>
        </p:txBody>
      </p:sp>
    </p:spTree>
    <p:extLst>
      <p:ext uri="{BB962C8B-B14F-4D97-AF65-F5344CB8AC3E}">
        <p14:creationId xmlns:p14="http://schemas.microsoft.com/office/powerpoint/2010/main" val="2187202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D0DD40-862E-4433-B073-F7B1636F6118}"/>
              </a:ext>
            </a:extLst>
          </p:cNvPr>
          <p:cNvSpPr>
            <a:spLocks noGrp="1"/>
          </p:cNvSpPr>
          <p:nvPr>
            <p:ph type="title"/>
          </p:nvPr>
        </p:nvSpPr>
        <p:spPr>
          <a:xfrm>
            <a:off x="788158" y="771233"/>
            <a:ext cx="7357953" cy="912018"/>
          </a:xfrm>
        </p:spPr>
        <p:txBody>
          <a:bodyPr>
            <a:normAutofit/>
          </a:bodyPr>
          <a:lstStyle/>
          <a:p>
            <a:r>
              <a:rPr lang="en-US" sz="2000" dirty="0">
                <a:solidFill>
                  <a:srgbClr val="13316E"/>
                </a:solidFill>
                <a:latin typeface="Roboto" panose="020B0604020202020204" pitchFamily="2" charset="0"/>
              </a:rPr>
              <a:t>What is Research</a:t>
            </a:r>
            <a:br>
              <a:rPr lang="en-US" sz="2000" dirty="0">
                <a:solidFill>
                  <a:srgbClr val="13316E"/>
                </a:solidFill>
                <a:latin typeface="Roboto" panose="020B0604020202020204" pitchFamily="2" charset="0"/>
              </a:rPr>
            </a:br>
            <a:endParaRPr lang="en-GB" sz="2000" dirty="0"/>
          </a:p>
        </p:txBody>
      </p:sp>
      <p:sp>
        <p:nvSpPr>
          <p:cNvPr id="7" name="Content Placeholder 6">
            <a:extLst>
              <a:ext uri="{FF2B5EF4-FFF2-40B4-BE49-F238E27FC236}">
                <a16:creationId xmlns:a16="http://schemas.microsoft.com/office/drawing/2014/main" id="{F812DA52-E0A0-49A8-BC29-D4CA9A72BD1D}"/>
              </a:ext>
            </a:extLst>
          </p:cNvPr>
          <p:cNvSpPr>
            <a:spLocks noGrp="1"/>
          </p:cNvSpPr>
          <p:nvPr>
            <p:ph idx="1"/>
          </p:nvPr>
        </p:nvSpPr>
        <p:spPr>
          <a:xfrm>
            <a:off x="788159" y="1551214"/>
            <a:ext cx="7357954" cy="3623535"/>
          </a:xfrm>
        </p:spPr>
        <p:txBody>
          <a:bodyPr>
            <a:normAutofit/>
          </a:bodyPr>
          <a:lstStyle/>
          <a:p>
            <a:pPr algn="l"/>
            <a:r>
              <a:rPr lang="en-US" sz="1800" b="0" i="0" dirty="0">
                <a:solidFill>
                  <a:srgbClr val="0A0A0A"/>
                </a:solidFill>
                <a:effectLst/>
                <a:latin typeface="Roboto" panose="020B0604020202020204" pitchFamily="2" charset="0"/>
              </a:rPr>
              <a:t>It is the process of discovering new knowledge</a:t>
            </a:r>
          </a:p>
          <a:p>
            <a:r>
              <a:rPr lang="en-US" sz="1800" b="0" i="0" dirty="0">
                <a:solidFill>
                  <a:srgbClr val="0A0A0A"/>
                </a:solidFill>
                <a:effectLst/>
                <a:latin typeface="Roboto" panose="02000000000000000000" pitchFamily="2" charset="0"/>
              </a:rPr>
              <a:t>It leads to development of new concepts or the advancement of existing knowledge and theories</a:t>
            </a:r>
          </a:p>
          <a:p>
            <a:r>
              <a:rPr lang="en-US" sz="1800" b="0" i="0" dirty="0">
                <a:solidFill>
                  <a:srgbClr val="0A0A0A"/>
                </a:solidFill>
                <a:effectLst/>
                <a:latin typeface="Roboto" panose="02000000000000000000" pitchFamily="2" charset="0"/>
              </a:rPr>
              <a:t>…and to a new understanding of what was not previously known</a:t>
            </a:r>
            <a:endParaRPr lang="en-GB" sz="1800" dirty="0"/>
          </a:p>
        </p:txBody>
      </p:sp>
      <p:pic>
        <p:nvPicPr>
          <p:cNvPr id="8" name="Picture 7">
            <a:extLst>
              <a:ext uri="{FF2B5EF4-FFF2-40B4-BE49-F238E27FC236}">
                <a16:creationId xmlns:a16="http://schemas.microsoft.com/office/drawing/2014/main" id="{C2EC8C8D-9EDE-4941-879C-7BD1D1E1C47D}"/>
              </a:ext>
            </a:extLst>
          </p:cNvPr>
          <p:cNvPicPr>
            <a:picLocks noChangeAspect="1"/>
          </p:cNvPicPr>
          <p:nvPr/>
        </p:nvPicPr>
        <p:blipFill>
          <a:blip r:embed="rId2"/>
          <a:stretch>
            <a:fillRect/>
          </a:stretch>
        </p:blipFill>
        <p:spPr>
          <a:xfrm>
            <a:off x="2090057" y="3326403"/>
            <a:ext cx="4963886" cy="2628327"/>
          </a:xfrm>
          <a:prstGeom prst="rect">
            <a:avLst/>
          </a:prstGeom>
        </p:spPr>
      </p:pic>
      <p:pic>
        <p:nvPicPr>
          <p:cNvPr id="2" name="Picture 1">
            <a:extLst>
              <a:ext uri="{FF2B5EF4-FFF2-40B4-BE49-F238E27FC236}">
                <a16:creationId xmlns:a16="http://schemas.microsoft.com/office/drawing/2014/main" id="{7B545A4B-6671-1759-62FC-F1B59FA81D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2855" y="6072186"/>
            <a:ext cx="1543109" cy="687351"/>
          </a:xfrm>
          <a:prstGeom prst="rect">
            <a:avLst/>
          </a:prstGeom>
          <a:noFill/>
        </p:spPr>
      </p:pic>
    </p:spTree>
    <p:extLst>
      <p:ext uri="{BB962C8B-B14F-4D97-AF65-F5344CB8AC3E}">
        <p14:creationId xmlns:p14="http://schemas.microsoft.com/office/powerpoint/2010/main" val="3451057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B1A62-8943-F515-2CCD-B84A9B1CF3A0}"/>
              </a:ext>
            </a:extLst>
          </p:cNvPr>
          <p:cNvSpPr>
            <a:spLocks noGrp="1"/>
          </p:cNvSpPr>
          <p:nvPr>
            <p:ph type="title"/>
          </p:nvPr>
        </p:nvSpPr>
        <p:spPr>
          <a:xfrm>
            <a:off x="425117" y="2126484"/>
            <a:ext cx="7832558" cy="873701"/>
          </a:xfrm>
        </p:spPr>
        <p:style>
          <a:lnRef idx="2">
            <a:schemeClr val="accent1"/>
          </a:lnRef>
          <a:fillRef idx="1">
            <a:schemeClr val="lt1"/>
          </a:fillRef>
          <a:effectRef idx="0">
            <a:schemeClr val="accent1"/>
          </a:effectRef>
          <a:fontRef idx="minor">
            <a:schemeClr val="dk1"/>
          </a:fontRef>
        </p:style>
        <p:txBody>
          <a:bodyPr>
            <a:noAutofit/>
          </a:bodyPr>
          <a:lstStyle/>
          <a:p>
            <a:r>
              <a:rPr lang="en-GB" sz="1800" cap="none" dirty="0">
                <a:latin typeface="Calibri" panose="020F0502020204030204" pitchFamily="34" charset="0"/>
                <a:cs typeface="Calibri" panose="020F0502020204030204" pitchFamily="34" charset="0"/>
              </a:rPr>
              <a:t>“Wearable technology and machine learning techniques can accurately discriminate between PSP, Parkinson's disease, and healthy controls”</a:t>
            </a:r>
          </a:p>
        </p:txBody>
      </p:sp>
      <p:sp>
        <p:nvSpPr>
          <p:cNvPr id="3" name="TextBox 2">
            <a:extLst>
              <a:ext uri="{FF2B5EF4-FFF2-40B4-BE49-F238E27FC236}">
                <a16:creationId xmlns:a16="http://schemas.microsoft.com/office/drawing/2014/main" id="{07FC82EB-738D-DE67-F223-96F4D99DD772}"/>
              </a:ext>
            </a:extLst>
          </p:cNvPr>
          <p:cNvSpPr txBox="1"/>
          <p:nvPr/>
        </p:nvSpPr>
        <p:spPr>
          <a:xfrm>
            <a:off x="425117" y="525414"/>
            <a:ext cx="7748336" cy="1200329"/>
          </a:xfrm>
          <a:prstGeom prst="rect">
            <a:avLst/>
          </a:prstGeom>
          <a:noFill/>
        </p:spPr>
        <p:txBody>
          <a:bodyPr wrap="square" rtlCol="0">
            <a:spAutoFit/>
          </a:bodyPr>
          <a:lstStyle/>
          <a:p>
            <a:r>
              <a:rPr lang="en-GB" sz="1800" i="0" dirty="0">
                <a:solidFill>
                  <a:srgbClr val="000000"/>
                </a:solidFill>
                <a:effectLst/>
                <a:latin typeface="Calibri" panose="020F0502020204030204" pitchFamily="34" charset="0"/>
                <a:cs typeface="Calibri" panose="020F0502020204030204" pitchFamily="34" charset="0"/>
              </a:rPr>
              <a:t>*</a:t>
            </a:r>
            <a:r>
              <a:rPr lang="en-GB" sz="1800" b="1" i="0" dirty="0" err="1">
                <a:solidFill>
                  <a:srgbClr val="000000"/>
                </a:solidFill>
                <a:effectLst/>
                <a:latin typeface="Calibri" panose="020F0502020204030204" pitchFamily="34" charset="0"/>
                <a:cs typeface="Calibri" panose="020F0502020204030204" pitchFamily="34" charset="0"/>
              </a:rPr>
              <a:t>OxQUIP</a:t>
            </a:r>
            <a:endParaRPr lang="en-GB" sz="1800" b="1" i="0" dirty="0">
              <a:solidFill>
                <a:srgbClr val="000000"/>
              </a:solidFill>
              <a:effectLst/>
              <a:latin typeface="Calibri" panose="020F0502020204030204" pitchFamily="34" charset="0"/>
              <a:cs typeface="Calibri" panose="020F0502020204030204" pitchFamily="34" charset="0"/>
            </a:endParaRPr>
          </a:p>
          <a:p>
            <a:r>
              <a:rPr lang="en-GB" sz="1800" b="0" i="0" dirty="0">
                <a:solidFill>
                  <a:srgbClr val="000000"/>
                </a:solidFill>
                <a:effectLst/>
                <a:latin typeface="Calibri" panose="020F0502020204030204" pitchFamily="34" charset="0"/>
                <a:cs typeface="Calibri" panose="020F0502020204030204" pitchFamily="34" charset="0"/>
              </a:rPr>
              <a:t>This study follows participants intensively over an initially 3 year period, with the aim of identifying </a:t>
            </a:r>
            <a:r>
              <a:rPr lang="en-GB" sz="1800" b="1" i="0" dirty="0">
                <a:solidFill>
                  <a:srgbClr val="000000"/>
                </a:solidFill>
                <a:effectLst/>
                <a:latin typeface="Calibri" panose="020F0502020204030204" pitchFamily="34" charset="0"/>
                <a:cs typeface="Calibri" panose="020F0502020204030204" pitchFamily="34" charset="0"/>
              </a:rPr>
              <a:t>measures that can detect disease progression </a:t>
            </a:r>
            <a:r>
              <a:rPr lang="en-GB" sz="1800" b="0" i="0" dirty="0">
                <a:solidFill>
                  <a:srgbClr val="000000"/>
                </a:solidFill>
                <a:effectLst/>
                <a:latin typeface="Calibri" panose="020F0502020204030204" pitchFamily="34" charset="0"/>
                <a:cs typeface="Calibri" panose="020F0502020204030204" pitchFamily="34" charset="0"/>
              </a:rPr>
              <a:t>over much shorter time periods than is possible at present – for example…</a:t>
            </a:r>
            <a:endParaRPr lang="en-GB" sz="18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7F9CEDC-081E-0CAA-A31E-D2802A36432C}"/>
              </a:ext>
            </a:extLst>
          </p:cNvPr>
          <p:cNvPicPr>
            <a:picLocks noChangeAspect="1"/>
          </p:cNvPicPr>
          <p:nvPr/>
        </p:nvPicPr>
        <p:blipFill rotWithShape="1">
          <a:blip r:embed="rId2"/>
          <a:srcRect l="6790" b="46837"/>
          <a:stretch/>
        </p:blipFill>
        <p:spPr>
          <a:xfrm>
            <a:off x="2883877" y="3478350"/>
            <a:ext cx="6414868" cy="2707473"/>
          </a:xfrm>
          <a:prstGeom prst="rect">
            <a:avLst/>
          </a:prstGeom>
        </p:spPr>
      </p:pic>
      <p:sp>
        <p:nvSpPr>
          <p:cNvPr id="5" name="TextBox 4">
            <a:extLst>
              <a:ext uri="{FF2B5EF4-FFF2-40B4-BE49-F238E27FC236}">
                <a16:creationId xmlns:a16="http://schemas.microsoft.com/office/drawing/2014/main" id="{A3EC2464-EF61-26B3-0A51-E6751EC256F2}"/>
              </a:ext>
            </a:extLst>
          </p:cNvPr>
          <p:cNvSpPr txBox="1"/>
          <p:nvPr/>
        </p:nvSpPr>
        <p:spPr>
          <a:xfrm>
            <a:off x="425117" y="3400926"/>
            <a:ext cx="2458760" cy="2862322"/>
          </a:xfrm>
          <a:prstGeom prst="rect">
            <a:avLst/>
          </a:prstGeom>
          <a:noFill/>
        </p:spPr>
        <p:txBody>
          <a:bodyPr wrap="square" rtlCol="0">
            <a:spAutoFit/>
          </a:bodyPr>
          <a:lstStyle/>
          <a:p>
            <a:endParaRPr lang="en-GB" sz="1500" dirty="0">
              <a:solidFill>
                <a:srgbClr val="1C1D1E"/>
              </a:solidFill>
              <a:latin typeface="Calibri" panose="020F0502020204030204" pitchFamily="34" charset="0"/>
              <a:cs typeface="Calibri" panose="020F0502020204030204" pitchFamily="34" charset="0"/>
            </a:endParaRPr>
          </a:p>
          <a:p>
            <a:r>
              <a:rPr lang="en-GB" sz="1800" b="1" i="0" dirty="0">
                <a:solidFill>
                  <a:srgbClr val="1C1D1E"/>
                </a:solidFill>
                <a:effectLst/>
                <a:latin typeface="Calibri" panose="020F0502020204030204" pitchFamily="34" charset="0"/>
                <a:cs typeface="Calibri" panose="020F0502020204030204" pitchFamily="34" charset="0"/>
              </a:rPr>
              <a:t>…able to detect statistically significant progression 3 months in advance of the clinical scores</a:t>
            </a:r>
          </a:p>
          <a:p>
            <a:endParaRPr lang="en-GB" sz="1500" b="1" i="0" dirty="0">
              <a:solidFill>
                <a:srgbClr val="1C1D1E"/>
              </a:solidFill>
              <a:effectLst/>
              <a:latin typeface="Calibri" panose="020F0502020204030204" pitchFamily="34" charset="0"/>
              <a:cs typeface="Calibri" panose="020F0502020204030204" pitchFamily="34" charset="0"/>
            </a:endParaRPr>
          </a:p>
          <a:p>
            <a:endParaRPr lang="en-GB" sz="1200" b="1" i="0" dirty="0">
              <a:solidFill>
                <a:srgbClr val="1C1D1E"/>
              </a:solidFill>
              <a:effectLst/>
              <a:latin typeface="Calibri" panose="020F0502020204030204" pitchFamily="34" charset="0"/>
              <a:cs typeface="Calibri" panose="020F0502020204030204" pitchFamily="34" charset="0"/>
            </a:endParaRPr>
          </a:p>
          <a:p>
            <a:r>
              <a:rPr lang="en-GB" sz="1200" dirty="0">
                <a:solidFill>
                  <a:srgbClr val="1C1D1E"/>
                </a:solidFill>
                <a:latin typeface="Calibri" panose="020F0502020204030204" pitchFamily="34" charset="0"/>
                <a:cs typeface="Calibri" panose="020F0502020204030204" pitchFamily="34" charset="0"/>
              </a:rPr>
              <a:t>Longitudinal Monitoring of Progressive Supranuclear Palsy using Body-Worn Movement Sensors</a:t>
            </a:r>
            <a:endParaRPr lang="en-GB" sz="1200" i="0" dirty="0">
              <a:solidFill>
                <a:srgbClr val="1C1D1E"/>
              </a:solidFill>
              <a:effectLst/>
              <a:latin typeface="Calibri" panose="020F0502020204030204" pitchFamily="34" charset="0"/>
              <a:cs typeface="Calibri" panose="020F0502020204030204" pitchFamily="34" charset="0"/>
            </a:endParaRPr>
          </a:p>
          <a:p>
            <a:r>
              <a:rPr lang="en-GB" sz="1200" i="0" u="none" strike="noStrike" dirty="0">
                <a:solidFill>
                  <a:srgbClr val="005274"/>
                </a:solidFill>
                <a:effectLst/>
                <a:latin typeface="Calibri" panose="020F0502020204030204" pitchFamily="34" charset="0"/>
                <a:cs typeface="Calibri" panose="020F0502020204030204" pitchFamily="34" charset="0"/>
                <a:hlinkClick r:id="rId3"/>
              </a:rPr>
              <a:t>https://doi.org/10.1002/mds.29194</a:t>
            </a:r>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971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42A10E-BA07-4943-9F02-BAF011B41F73}"/>
              </a:ext>
            </a:extLst>
          </p:cNvPr>
          <p:cNvPicPr>
            <a:picLocks noChangeAspect="1"/>
          </p:cNvPicPr>
          <p:nvPr/>
        </p:nvPicPr>
        <p:blipFill>
          <a:blip r:embed="rId2"/>
          <a:stretch>
            <a:fillRect/>
          </a:stretch>
        </p:blipFill>
        <p:spPr>
          <a:xfrm>
            <a:off x="144606" y="1926366"/>
            <a:ext cx="1687966" cy="3722468"/>
          </a:xfrm>
          <a:prstGeom prst="rect">
            <a:avLst/>
          </a:prstGeom>
        </p:spPr>
      </p:pic>
      <p:sp>
        <p:nvSpPr>
          <p:cNvPr id="3" name="Title 1">
            <a:extLst>
              <a:ext uri="{FF2B5EF4-FFF2-40B4-BE49-F238E27FC236}">
                <a16:creationId xmlns:a16="http://schemas.microsoft.com/office/drawing/2014/main" id="{26735FB8-BA04-455C-8731-F54BECAD7869}"/>
              </a:ext>
            </a:extLst>
          </p:cNvPr>
          <p:cNvSpPr txBox="1">
            <a:spLocks/>
          </p:cNvSpPr>
          <p:nvPr/>
        </p:nvSpPr>
        <p:spPr>
          <a:xfrm>
            <a:off x="665389" y="712080"/>
            <a:ext cx="6666140" cy="994172"/>
          </a:xfrm>
          <a:prstGeom prst="rect">
            <a:avLst/>
          </a:prstGeom>
        </p:spPr>
        <p:txBody>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defTabSz="685800">
              <a:buClrTx/>
            </a:pPr>
            <a:r>
              <a:rPr lang="en-GB" sz="1600" spc="450" dirty="0">
                <a:solidFill>
                  <a:prstClr val="black">
                    <a:lumMod val="85000"/>
                    <a:lumOff val="15000"/>
                  </a:prstClr>
                </a:solidFill>
                <a:latin typeface="Calibri" panose="020F0502020204030204" pitchFamily="34" charset="0"/>
                <a:cs typeface="Calibri" panose="020F0502020204030204" pitchFamily="34" charset="0"/>
              </a:rPr>
              <a:t>Patient and public involvement (PPI), </a:t>
            </a:r>
            <a:br>
              <a:rPr lang="en-GB" sz="1600" spc="450" dirty="0">
                <a:solidFill>
                  <a:prstClr val="black">
                    <a:lumMod val="85000"/>
                    <a:lumOff val="15000"/>
                  </a:prstClr>
                </a:solidFill>
                <a:latin typeface="Calibri" panose="020F0502020204030204" pitchFamily="34" charset="0"/>
                <a:cs typeface="Calibri" panose="020F0502020204030204" pitchFamily="34" charset="0"/>
              </a:rPr>
            </a:br>
            <a:r>
              <a:rPr lang="en-GB" sz="1600" spc="450" dirty="0">
                <a:solidFill>
                  <a:prstClr val="black">
                    <a:lumMod val="85000"/>
                    <a:lumOff val="15000"/>
                  </a:prstClr>
                </a:solidFill>
                <a:latin typeface="Calibri" panose="020F0502020204030204" pitchFamily="34" charset="0"/>
                <a:cs typeface="Calibri" panose="020F0502020204030204" pitchFamily="34" charset="0"/>
              </a:rPr>
              <a:t>service user involvement, lay involvement </a:t>
            </a:r>
            <a:br>
              <a:rPr lang="en-GB" sz="1600" spc="450" dirty="0">
                <a:solidFill>
                  <a:prstClr val="black">
                    <a:lumMod val="85000"/>
                    <a:lumOff val="15000"/>
                  </a:prstClr>
                </a:solidFill>
                <a:latin typeface="Calibri" panose="020F0502020204030204" pitchFamily="34" charset="0"/>
                <a:cs typeface="Calibri" panose="020F0502020204030204" pitchFamily="34" charset="0"/>
              </a:rPr>
            </a:br>
            <a:r>
              <a:rPr lang="en-GB" sz="1600" spc="450" dirty="0">
                <a:solidFill>
                  <a:prstClr val="black">
                    <a:lumMod val="85000"/>
                    <a:lumOff val="15000"/>
                  </a:prstClr>
                </a:solidFill>
                <a:latin typeface="Calibri" panose="020F0502020204030204" pitchFamily="34" charset="0"/>
                <a:cs typeface="Calibri" panose="020F0502020204030204" pitchFamily="34" charset="0"/>
              </a:rPr>
              <a:t>or consumer involvement</a:t>
            </a:r>
          </a:p>
        </p:txBody>
      </p:sp>
      <p:sp>
        <p:nvSpPr>
          <p:cNvPr id="4" name="TextBox 3">
            <a:extLst>
              <a:ext uri="{FF2B5EF4-FFF2-40B4-BE49-F238E27FC236}">
                <a16:creationId xmlns:a16="http://schemas.microsoft.com/office/drawing/2014/main" id="{5E3B4742-E7A5-4852-AAD5-59B167C7E91C}"/>
              </a:ext>
            </a:extLst>
          </p:cNvPr>
          <p:cNvSpPr txBox="1"/>
          <p:nvPr/>
        </p:nvSpPr>
        <p:spPr>
          <a:xfrm>
            <a:off x="1990767" y="1926366"/>
            <a:ext cx="6592351" cy="4047262"/>
          </a:xfrm>
          <a:prstGeom prst="rect">
            <a:avLst/>
          </a:prstGeom>
          <a:noFill/>
        </p:spPr>
        <p:txBody>
          <a:bodyPr wrap="square" rtlCol="0">
            <a:spAutoFit/>
          </a:bodyPr>
          <a:lstStyle/>
          <a:p>
            <a:pPr defTabSz="685800">
              <a:lnSpc>
                <a:spcPts val="2250"/>
              </a:lnSpc>
              <a:buClrTx/>
            </a:pPr>
            <a:r>
              <a:rPr lang="en-GB" sz="1600" b="1" kern="1200" dirty="0">
                <a:solidFill>
                  <a:srgbClr val="A65E5E">
                    <a:lumMod val="75000"/>
                  </a:srgbClr>
                </a:solidFill>
                <a:latin typeface="Calibri" panose="020F0502020204030204" pitchFamily="34" charset="0"/>
                <a:ea typeface="+mn-ea"/>
                <a:cs typeface="Calibri" panose="020F0502020204030204" pitchFamily="34" charset="0"/>
              </a:rPr>
              <a:t>Involvement</a:t>
            </a:r>
            <a:r>
              <a:rPr lang="en-GB" sz="1600" kern="1200" dirty="0">
                <a:solidFill>
                  <a:srgbClr val="A65E5E">
                    <a:lumMod val="75000"/>
                  </a:srgbClr>
                </a:solidFill>
                <a:latin typeface="Calibri" panose="020F0502020204030204" pitchFamily="34" charset="0"/>
                <a:ea typeface="+mn-ea"/>
                <a:cs typeface="Calibri" panose="020F0502020204030204" pitchFamily="34" charset="0"/>
              </a:rPr>
              <a:t> in research = active partnership between members of the public and researchers… members of the public work alongside the research team and are actively involved in contributing to the research process as advisers and possibly </a:t>
            </a:r>
          </a:p>
          <a:p>
            <a:pPr defTabSz="685800">
              <a:lnSpc>
                <a:spcPts val="2250"/>
              </a:lnSpc>
              <a:buClrTx/>
            </a:pPr>
            <a:r>
              <a:rPr lang="en-GB" sz="1600" kern="1200" dirty="0">
                <a:solidFill>
                  <a:srgbClr val="A65E5E">
                    <a:lumMod val="75000"/>
                  </a:srgbClr>
                </a:solidFill>
                <a:latin typeface="Calibri" panose="020F0502020204030204" pitchFamily="34" charset="0"/>
                <a:ea typeface="+mn-ea"/>
                <a:cs typeface="Calibri" panose="020F0502020204030204" pitchFamily="34" charset="0"/>
              </a:rPr>
              <a:t>as co-researchers, that is different from </a:t>
            </a:r>
            <a:r>
              <a:rPr lang="en-GB" sz="1600" b="1" kern="1200" dirty="0">
                <a:solidFill>
                  <a:srgbClr val="A65E5E">
                    <a:lumMod val="75000"/>
                  </a:srgbClr>
                </a:solidFill>
                <a:latin typeface="Calibri" panose="020F0502020204030204" pitchFamily="34" charset="0"/>
                <a:ea typeface="+mn-ea"/>
                <a:cs typeface="Calibri" panose="020F0502020204030204" pitchFamily="34" charset="0"/>
              </a:rPr>
              <a:t>co-production</a:t>
            </a:r>
          </a:p>
          <a:p>
            <a:pPr defTabSz="685800">
              <a:lnSpc>
                <a:spcPts val="2250"/>
              </a:lnSpc>
              <a:buClrTx/>
            </a:pPr>
            <a:r>
              <a:rPr lang="en-GB" sz="1600" b="1" kern="1200" dirty="0">
                <a:solidFill>
                  <a:srgbClr val="A65E5E">
                    <a:lumMod val="75000"/>
                  </a:srgbClr>
                </a:solidFill>
                <a:latin typeface="Calibri" panose="020F0502020204030204" pitchFamily="34" charset="0"/>
                <a:ea typeface="+mn-ea"/>
                <a:cs typeface="Calibri" panose="020F0502020204030204" pitchFamily="34" charset="0"/>
              </a:rPr>
              <a:t>Engagement</a:t>
            </a:r>
            <a:r>
              <a:rPr lang="en-GB" sz="1600" kern="1200" dirty="0">
                <a:solidFill>
                  <a:srgbClr val="A65E5E">
                    <a:lumMod val="75000"/>
                  </a:srgbClr>
                </a:solidFill>
                <a:latin typeface="Calibri" panose="020F0502020204030204" pitchFamily="34" charset="0"/>
                <a:ea typeface="+mn-ea"/>
                <a:cs typeface="Calibri" panose="020F0502020204030204" pitchFamily="34" charset="0"/>
              </a:rPr>
              <a:t> = information and knowledge about research is provided and disseminated to or by the public.</a:t>
            </a:r>
          </a:p>
          <a:p>
            <a:pPr defTabSz="685800">
              <a:lnSpc>
                <a:spcPts val="2250"/>
              </a:lnSpc>
              <a:buClrTx/>
            </a:pPr>
            <a:r>
              <a:rPr lang="en-GB" sz="1600" b="1" kern="1200" dirty="0">
                <a:solidFill>
                  <a:srgbClr val="A65E5E">
                    <a:lumMod val="75000"/>
                  </a:srgbClr>
                </a:solidFill>
                <a:latin typeface="Calibri" panose="020F0502020204030204" pitchFamily="34" charset="0"/>
                <a:ea typeface="+mn-ea"/>
                <a:cs typeface="Calibri" panose="020F0502020204030204" pitchFamily="34" charset="0"/>
              </a:rPr>
              <a:t>Participation</a:t>
            </a:r>
            <a:r>
              <a:rPr lang="en-GB" sz="1600" kern="1200" dirty="0">
                <a:solidFill>
                  <a:srgbClr val="A65E5E">
                    <a:lumMod val="75000"/>
                  </a:srgbClr>
                </a:solidFill>
                <a:latin typeface="Calibri" panose="020F0502020204030204" pitchFamily="34" charset="0"/>
                <a:ea typeface="+mn-ea"/>
                <a:cs typeface="Calibri" panose="020F0502020204030204" pitchFamily="34" charset="0"/>
              </a:rPr>
              <a:t> refers to the process of people taking part in the research study.</a:t>
            </a:r>
          </a:p>
          <a:p>
            <a:pPr defTabSz="685800">
              <a:lnSpc>
                <a:spcPts val="2250"/>
              </a:lnSpc>
              <a:buClrTx/>
            </a:pPr>
            <a:endParaRPr lang="en-GB" sz="1500" kern="1200" dirty="0">
              <a:solidFill>
                <a:srgbClr val="A65E5E">
                  <a:lumMod val="75000"/>
                </a:srgbClr>
              </a:solidFill>
              <a:latin typeface="Calibri" panose="020F0502020204030204" pitchFamily="34" charset="0"/>
              <a:ea typeface="+mn-ea"/>
              <a:cs typeface="Calibri" panose="020F0502020204030204" pitchFamily="34" charset="0"/>
            </a:endParaRPr>
          </a:p>
          <a:p>
            <a:pPr defTabSz="685800">
              <a:lnSpc>
                <a:spcPts val="2250"/>
              </a:lnSpc>
              <a:buClrTx/>
            </a:pPr>
            <a:endParaRPr lang="en-GB" sz="1500" kern="1200" dirty="0">
              <a:solidFill>
                <a:srgbClr val="A65E5E">
                  <a:lumMod val="75000"/>
                </a:srgbClr>
              </a:solidFill>
              <a:latin typeface="Calibri" panose="020F0502020204030204" pitchFamily="34" charset="0"/>
              <a:ea typeface="+mn-ea"/>
              <a:cs typeface="Calibri" panose="020F0502020204030204" pitchFamily="34" charset="0"/>
            </a:endParaRPr>
          </a:p>
          <a:p>
            <a:pPr defTabSz="685800">
              <a:lnSpc>
                <a:spcPts val="2250"/>
              </a:lnSpc>
              <a:buClrTx/>
            </a:pPr>
            <a:r>
              <a:rPr lang="en-GB" sz="1600" kern="1200" dirty="0">
                <a:solidFill>
                  <a:srgbClr val="A65E5E">
                    <a:lumMod val="75000"/>
                  </a:srgbClr>
                </a:solidFill>
                <a:latin typeface="Calibri" panose="020F0502020204030204" pitchFamily="34" charset="0"/>
                <a:ea typeface="+mn-ea"/>
                <a:cs typeface="Calibri" panose="020F0502020204030204" pitchFamily="34" charset="0"/>
              </a:rPr>
              <a:t>These activities are different but are also linked and complement each other.</a:t>
            </a:r>
          </a:p>
          <a:p>
            <a:pPr defTabSz="685800">
              <a:lnSpc>
                <a:spcPts val="2250"/>
              </a:lnSpc>
              <a:buClrTx/>
            </a:pPr>
            <a:r>
              <a:rPr lang="en-GB" sz="1350" kern="1200" dirty="0">
                <a:solidFill>
                  <a:prstClr val="black"/>
                </a:solidFill>
                <a:latin typeface="Calibri" panose="020F0502020204030204" pitchFamily="34" charset="0"/>
                <a:ea typeface="+mn-ea"/>
                <a:cs typeface="Calibri" panose="020F0502020204030204" pitchFamily="34" charset="0"/>
              </a:rPr>
              <a:t> https://bepartofresearch.nihr.ac.uk</a:t>
            </a:r>
          </a:p>
          <a:p>
            <a:pPr defTabSz="685800">
              <a:buClrTx/>
            </a:pPr>
            <a:r>
              <a:rPr lang="en-GB" sz="1350" kern="1200" dirty="0">
                <a:solidFill>
                  <a:prstClr val="black"/>
                </a:solidFill>
                <a:latin typeface="Calibri" panose="020F0502020204030204" pitchFamily="34" charset="0"/>
                <a:ea typeface="+mn-ea"/>
                <a:cs typeface="Calibri" panose="020F0502020204030204" pitchFamily="34" charset="0"/>
              </a:rPr>
              <a:t>Standards for Public Involvement in Research:  https://sites.google.com/nihr.ac.uk/pi-standards/home</a:t>
            </a:r>
            <a:endParaRPr lang="en-GB" sz="1350" kern="1200" dirty="0">
              <a:solidFill>
                <a:srgbClr val="A65E5E">
                  <a:lumMod val="75000"/>
                </a:srgbClr>
              </a:solidFill>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DBA89FA1-03A2-9BAF-90E8-6D99856287C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2855" y="6072186"/>
            <a:ext cx="1543109" cy="687351"/>
          </a:xfrm>
          <a:prstGeom prst="rect">
            <a:avLst/>
          </a:prstGeom>
          <a:noFill/>
        </p:spPr>
      </p:pic>
    </p:spTree>
    <p:extLst>
      <p:ext uri="{BB962C8B-B14F-4D97-AF65-F5344CB8AC3E}">
        <p14:creationId xmlns:p14="http://schemas.microsoft.com/office/powerpoint/2010/main" val="130259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79D2AA-D79F-4904-BF22-C46A9F51EDC0}"/>
              </a:ext>
            </a:extLst>
          </p:cNvPr>
          <p:cNvSpPr>
            <a:spLocks noGrp="1"/>
          </p:cNvSpPr>
          <p:nvPr>
            <p:ph type="title"/>
          </p:nvPr>
        </p:nvSpPr>
        <p:spPr>
          <a:xfrm>
            <a:off x="650619" y="769384"/>
            <a:ext cx="7842762" cy="912018"/>
          </a:xfrm>
        </p:spPr>
        <p:txBody>
          <a:bodyPr>
            <a:noAutofit/>
          </a:bodyPr>
          <a:lstStyle/>
          <a:p>
            <a:r>
              <a:rPr lang="en-GB" sz="2000" dirty="0">
                <a:solidFill>
                  <a:srgbClr val="0070C0"/>
                </a:solidFill>
                <a:latin typeface="Calibri" panose="020F0502020204030204" pitchFamily="34" charset="0"/>
                <a:cs typeface="Calibri" panose="020F0502020204030204" pitchFamily="34" charset="0"/>
              </a:rPr>
              <a:t>Involving the public in the research cycle</a:t>
            </a:r>
            <a:br>
              <a:rPr lang="en-GB" sz="2000" dirty="0">
                <a:solidFill>
                  <a:srgbClr val="0070C0"/>
                </a:solidFill>
                <a:latin typeface="Calibri" panose="020F0502020204030204" pitchFamily="34" charset="0"/>
                <a:cs typeface="Calibri" panose="020F0502020204030204" pitchFamily="34" charset="0"/>
              </a:rPr>
            </a:br>
            <a:endParaRPr lang="en-GB" sz="2000" dirty="0"/>
          </a:p>
        </p:txBody>
      </p:sp>
      <p:pic>
        <p:nvPicPr>
          <p:cNvPr id="7170" name="Picture 2" descr="The PPI research cycle model">
            <a:extLst>
              <a:ext uri="{FF2B5EF4-FFF2-40B4-BE49-F238E27FC236}">
                <a16:creationId xmlns:a16="http://schemas.microsoft.com/office/drawing/2014/main" id="{A2C4A6DB-1C72-411C-9E79-45EFA7B24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703" y="1802925"/>
            <a:ext cx="8466594" cy="38996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C618474-C05A-810C-06ED-514501B6AC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2855" y="6072186"/>
            <a:ext cx="1543109" cy="687351"/>
          </a:xfrm>
          <a:prstGeom prst="rect">
            <a:avLst/>
          </a:prstGeom>
          <a:noFill/>
        </p:spPr>
      </p:pic>
      <p:sp>
        <p:nvSpPr>
          <p:cNvPr id="7" name="TextBox 6">
            <a:extLst>
              <a:ext uri="{FF2B5EF4-FFF2-40B4-BE49-F238E27FC236}">
                <a16:creationId xmlns:a16="http://schemas.microsoft.com/office/drawing/2014/main" id="{F29668F2-459A-6ED9-9C26-A27B39C4F825}"/>
              </a:ext>
            </a:extLst>
          </p:cNvPr>
          <p:cNvSpPr txBox="1"/>
          <p:nvPr/>
        </p:nvSpPr>
        <p:spPr>
          <a:xfrm>
            <a:off x="338703" y="6138862"/>
            <a:ext cx="6019894" cy="276999"/>
          </a:xfrm>
          <a:prstGeom prst="rect">
            <a:avLst/>
          </a:prstGeom>
          <a:noFill/>
        </p:spPr>
        <p:txBody>
          <a:bodyPr wrap="square">
            <a:spAutoFit/>
          </a:bodyPr>
          <a:lstStyle/>
          <a:p>
            <a:r>
              <a:rPr lang="en-GB" sz="1200" dirty="0">
                <a:latin typeface="+mj-lt"/>
              </a:rPr>
              <a:t>https://oxfordbrc.nihr.ac.uk/ppi/ppi-researcher-guidance/ppi-and-the-research-pathway/</a:t>
            </a:r>
          </a:p>
        </p:txBody>
      </p:sp>
    </p:spTree>
    <p:extLst>
      <p:ext uri="{BB962C8B-B14F-4D97-AF65-F5344CB8AC3E}">
        <p14:creationId xmlns:p14="http://schemas.microsoft.com/office/powerpoint/2010/main" val="530226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a:extLst>
              <a:ext uri="{FF2B5EF4-FFF2-40B4-BE49-F238E27FC236}">
                <a16:creationId xmlns:a16="http://schemas.microsoft.com/office/drawing/2014/main" id="{422CBAEC-FDA3-49D2-9A8C-FC452E8F213D}"/>
              </a:ext>
            </a:extLst>
          </p:cNvPr>
          <p:cNvSpPr>
            <a:spLocks noGrp="1" noChangeArrowheads="1"/>
          </p:cNvSpPr>
          <p:nvPr>
            <p:ph type="title"/>
          </p:nvPr>
        </p:nvSpPr>
        <p:spPr>
          <a:xfrm>
            <a:off x="1297367" y="884714"/>
            <a:ext cx="5829300" cy="428625"/>
          </a:xfrm>
        </p:spPr>
        <p:txBody>
          <a:bodyPr>
            <a:noAutofit/>
          </a:bodyPr>
          <a:lstStyle/>
          <a:p>
            <a:r>
              <a:rPr lang="en-GB" altLang="en-US" sz="2400" b="1" dirty="0">
                <a:solidFill>
                  <a:srgbClr val="7030A0"/>
                </a:solidFill>
              </a:rPr>
              <a:t>Get involved in research</a:t>
            </a:r>
            <a:br>
              <a:rPr lang="en-GB" altLang="en-US" sz="2400" b="1" dirty="0">
                <a:solidFill>
                  <a:srgbClr val="7030A0"/>
                </a:solidFill>
              </a:rPr>
            </a:br>
            <a:endParaRPr lang="en-GB" altLang="en-US" sz="2400" dirty="0"/>
          </a:p>
        </p:txBody>
      </p:sp>
      <p:sp>
        <p:nvSpPr>
          <p:cNvPr id="6147" name="Content Placeholder 2">
            <a:extLst>
              <a:ext uri="{FF2B5EF4-FFF2-40B4-BE49-F238E27FC236}">
                <a16:creationId xmlns:a16="http://schemas.microsoft.com/office/drawing/2014/main" id="{BFBD4906-7B3C-449A-A95D-92C9A4ADA81F}"/>
              </a:ext>
            </a:extLst>
          </p:cNvPr>
          <p:cNvSpPr>
            <a:spLocks noGrp="1"/>
          </p:cNvSpPr>
          <p:nvPr>
            <p:ph idx="1"/>
          </p:nvPr>
        </p:nvSpPr>
        <p:spPr>
          <a:xfrm>
            <a:off x="473364" y="1313339"/>
            <a:ext cx="8197272" cy="4086887"/>
          </a:xfrm>
        </p:spPr>
        <p:txBody>
          <a:bodyPr>
            <a:noAutofit/>
          </a:bodyPr>
          <a:lstStyle/>
          <a:p>
            <a:pPr marL="0" indent="0">
              <a:buNone/>
              <a:defRPr/>
            </a:pPr>
            <a:endParaRPr lang="en-GB" sz="1600" dirty="0"/>
          </a:p>
          <a:p>
            <a:pPr marL="342900" lvl="1" indent="0">
              <a:buNone/>
            </a:pPr>
            <a:r>
              <a:rPr lang="en-GB" altLang="en-US" sz="1600" dirty="0">
                <a:solidFill>
                  <a:srgbClr val="7030A0"/>
                </a:solidFill>
              </a:rPr>
              <a:t>We want give patients and carers a voice to help shape research projects from the beginning and ensure PSPA research reflects their views</a:t>
            </a:r>
          </a:p>
          <a:p>
            <a:pPr marL="342900" lvl="1" indent="0">
              <a:buNone/>
            </a:pPr>
            <a:endParaRPr lang="en-GB" altLang="en-US" sz="1600" dirty="0">
              <a:solidFill>
                <a:srgbClr val="7030A0"/>
              </a:solidFill>
            </a:endParaRPr>
          </a:p>
          <a:p>
            <a:pPr lvl="1">
              <a:buFont typeface="Wingdings" panose="05000000000000000000" pitchFamily="2" charset="2"/>
              <a:buChar char="Ø"/>
            </a:pPr>
            <a:r>
              <a:rPr lang="en-GB" altLang="en-US" sz="1600" dirty="0">
                <a:solidFill>
                  <a:srgbClr val="7030A0"/>
                </a:solidFill>
              </a:rPr>
              <a:t>Identify the questions that patient and carers would like answering</a:t>
            </a:r>
          </a:p>
          <a:p>
            <a:pPr lvl="1">
              <a:buFont typeface="Wingdings" panose="05000000000000000000" pitchFamily="2" charset="2"/>
              <a:buChar char="Ø"/>
            </a:pPr>
            <a:r>
              <a:rPr lang="en-GB" altLang="en-US" sz="1600" dirty="0">
                <a:solidFill>
                  <a:srgbClr val="7030A0"/>
                </a:solidFill>
              </a:rPr>
              <a:t>Review our research outputs e.g., leaflet and website pages</a:t>
            </a:r>
          </a:p>
          <a:p>
            <a:pPr lvl="1">
              <a:buFont typeface="Wingdings" panose="05000000000000000000" pitchFamily="2" charset="2"/>
              <a:buChar char="Ø"/>
            </a:pPr>
            <a:r>
              <a:rPr lang="en-GB" altLang="en-US" sz="1600" dirty="0">
                <a:solidFill>
                  <a:srgbClr val="7030A0"/>
                </a:solidFill>
              </a:rPr>
              <a:t>Be part of our research committee</a:t>
            </a:r>
          </a:p>
          <a:p>
            <a:pPr lvl="1">
              <a:buFont typeface="Wingdings" panose="05000000000000000000" pitchFamily="2" charset="2"/>
              <a:buChar char="Ø"/>
            </a:pPr>
            <a:r>
              <a:rPr lang="en-GB" altLang="en-US" sz="1600" dirty="0">
                <a:solidFill>
                  <a:srgbClr val="7030A0"/>
                </a:solidFill>
              </a:rPr>
              <a:t>Be part of the organising committee of the next Research Information Day in Feb2023</a:t>
            </a:r>
          </a:p>
          <a:p>
            <a:pPr lvl="1">
              <a:buFont typeface="Wingdings" panose="05000000000000000000" pitchFamily="2" charset="2"/>
              <a:buChar char="Ø"/>
            </a:pPr>
            <a:r>
              <a:rPr lang="en-GB" altLang="en-US" sz="1600" dirty="0">
                <a:solidFill>
                  <a:srgbClr val="7030A0"/>
                </a:solidFill>
              </a:rPr>
              <a:t>Help us review research proposal</a:t>
            </a:r>
          </a:p>
          <a:p>
            <a:pPr lvl="1">
              <a:buFont typeface="Wingdings" panose="05000000000000000000" pitchFamily="2" charset="2"/>
              <a:buChar char="Ø"/>
            </a:pPr>
            <a:endParaRPr lang="en-GB" altLang="en-US" sz="1600" dirty="0">
              <a:solidFill>
                <a:srgbClr val="7030A0"/>
              </a:solidFill>
            </a:endParaRPr>
          </a:p>
          <a:p>
            <a:pPr marL="342900" lvl="1" indent="0">
              <a:buNone/>
            </a:pPr>
            <a:r>
              <a:rPr lang="en-GB" altLang="en-US" sz="1600" dirty="0">
                <a:solidFill>
                  <a:srgbClr val="7030A0"/>
                </a:solidFill>
              </a:rPr>
              <a:t>This will enable patients to participate in clinical trials and other research studies</a:t>
            </a:r>
          </a:p>
          <a:p>
            <a:pPr marL="342900" lvl="1" indent="0">
              <a:buNone/>
            </a:pPr>
            <a:endParaRPr lang="en-GB" altLang="en-US" sz="1600" dirty="0">
              <a:solidFill>
                <a:srgbClr val="7030A0"/>
              </a:solidFill>
            </a:endParaRPr>
          </a:p>
          <a:p>
            <a:pPr marL="342900" lvl="1" indent="0">
              <a:buNone/>
            </a:pPr>
            <a:r>
              <a:rPr lang="en-GB" altLang="en-US" sz="1600" dirty="0">
                <a:solidFill>
                  <a:srgbClr val="7030A0"/>
                </a:solidFill>
              </a:rPr>
              <a:t>							Please contact at </a:t>
            </a:r>
          </a:p>
          <a:p>
            <a:pPr marL="342900" lvl="1" indent="0">
              <a:buNone/>
            </a:pPr>
            <a:r>
              <a:rPr lang="en-GB" altLang="en-US" sz="1600" dirty="0">
                <a:solidFill>
                  <a:srgbClr val="7030A0"/>
                </a:solidFill>
              </a:rPr>
              <a:t>																	</a:t>
            </a:r>
            <a:r>
              <a:rPr lang="en-GB" altLang="en-US" sz="1600" b="1" dirty="0">
                <a:solidFill>
                  <a:srgbClr val="7030A0"/>
                </a:solidFill>
              </a:rPr>
              <a:t>               </a:t>
            </a:r>
            <a:r>
              <a:rPr lang="en-GB" altLang="en-US" b="1" dirty="0">
                <a:solidFill>
                  <a:srgbClr val="7030A0"/>
                </a:solidFill>
              </a:rPr>
              <a:t>research@pspassociation.org.uk</a:t>
            </a:r>
          </a:p>
          <a:p>
            <a:pPr marL="0" indent="0">
              <a:buNone/>
              <a:defRPr/>
            </a:pPr>
            <a:endParaRPr lang="en-GB" sz="1600" dirty="0"/>
          </a:p>
          <a:p>
            <a:pPr marL="0" indent="0">
              <a:buNone/>
              <a:defRPr/>
            </a:pPr>
            <a:endParaRPr lang="en-GB" sz="1600" dirty="0"/>
          </a:p>
          <a:p>
            <a:pPr marL="0" indent="0">
              <a:buNone/>
              <a:defRPr/>
            </a:pPr>
            <a:endParaRPr lang="en-GB" sz="1600" dirty="0"/>
          </a:p>
        </p:txBody>
      </p:sp>
      <p:pic>
        <p:nvPicPr>
          <p:cNvPr id="1028" name="Picture 4" descr="ᐈ Medical research stock images, Royalty Free medical research pictures |  download on Depositphotos®">
            <a:extLst>
              <a:ext uri="{FF2B5EF4-FFF2-40B4-BE49-F238E27FC236}">
                <a16:creationId xmlns:a16="http://schemas.microsoft.com/office/drawing/2014/main" id="{10F3A1AC-FFBD-4267-B2A2-77205CAA6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09" y="4959356"/>
            <a:ext cx="1964531" cy="13073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48,895 Physical Therapy Photos - Free &amp; Royalty-Free Stock Photos from  Dreamstime">
            <a:extLst>
              <a:ext uri="{FF2B5EF4-FFF2-40B4-BE49-F238E27FC236}">
                <a16:creationId xmlns:a16="http://schemas.microsoft.com/office/drawing/2014/main" id="{42600176-CF90-4DE1-B6B7-C7C79DAFEE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1365" y="4959356"/>
            <a:ext cx="1964531" cy="13073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021544-DAFE-80B5-E4B9-E22BE4198E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2855" y="6072186"/>
            <a:ext cx="1543109" cy="687351"/>
          </a:xfrm>
          <a:prstGeom prst="rect">
            <a:avLst/>
          </a:prstGeom>
          <a:noFill/>
        </p:spPr>
      </p:pic>
    </p:spTree>
    <p:extLst>
      <p:ext uri="{BB962C8B-B14F-4D97-AF65-F5344CB8AC3E}">
        <p14:creationId xmlns:p14="http://schemas.microsoft.com/office/powerpoint/2010/main" val="4186906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1E6E04-C11D-B519-3A66-9FCD2C36B451}"/>
              </a:ext>
            </a:extLst>
          </p:cNvPr>
          <p:cNvSpPr>
            <a:spLocks noGrp="1"/>
          </p:cNvSpPr>
          <p:nvPr>
            <p:ph type="body" idx="1"/>
          </p:nvPr>
        </p:nvSpPr>
        <p:spPr>
          <a:xfrm>
            <a:off x="628650" y="1663383"/>
            <a:ext cx="8135522" cy="1500187"/>
          </a:xfrm>
        </p:spPr>
        <p:txBody>
          <a:bodyPr>
            <a:noAutofit/>
          </a:bodyPr>
          <a:lstStyle/>
          <a:p>
            <a:r>
              <a:rPr lang="en-GB" b="1"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PSPA Research Information Day</a:t>
            </a:r>
            <a:r>
              <a:rPr lang="en-GB" dirty="0">
                <a:solidFill>
                  <a:srgbClr val="7030A0"/>
                </a:solidFill>
                <a:latin typeface="Calibri" panose="020F0502020204030204" pitchFamily="34" charset="0"/>
                <a:ea typeface="Times New Roman" panose="02020603050405020304" pitchFamily="18" charset="0"/>
                <a:cs typeface="Times New Roman" panose="02020603050405020304" pitchFamily="18" charset="0"/>
              </a:rPr>
              <a:t> </a:t>
            </a:r>
            <a:r>
              <a:rPr lang="en-GB" b="1"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‘’Causes, Cure, and Care’’</a:t>
            </a:r>
            <a:endParaRPr lang="en-GB"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b="1" dirty="0">
                <a:solidFill>
                  <a:srgbClr val="004159"/>
                </a:solidFill>
                <a:effectLst/>
                <a:latin typeface="Calibri" panose="020F0502020204030204" pitchFamily="34" charset="0"/>
                <a:ea typeface="Times New Roman" panose="02020603050405020304" pitchFamily="18" charset="0"/>
                <a:cs typeface="Times New Roman" panose="02020603050405020304" pitchFamily="18" charset="0"/>
              </a:rPr>
              <a:t>Friday 03</a:t>
            </a:r>
            <a:r>
              <a:rPr lang="en-GB" b="1" baseline="30000" dirty="0">
                <a:solidFill>
                  <a:srgbClr val="004159"/>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b="1" dirty="0">
                <a:solidFill>
                  <a:srgbClr val="004159"/>
                </a:solidFill>
                <a:effectLst/>
                <a:latin typeface="Calibri" panose="020F0502020204030204" pitchFamily="34" charset="0"/>
                <a:ea typeface="Times New Roman" panose="02020603050405020304" pitchFamily="18" charset="0"/>
                <a:cs typeface="Times New Roman" panose="02020603050405020304" pitchFamily="18" charset="0"/>
              </a:rPr>
              <a:t>February 2023 – 10am to 3.30pm</a:t>
            </a:r>
            <a:endParaRPr lang="en-GB" b="1" dirty="0">
              <a:solidFill>
                <a:srgbClr val="004159"/>
              </a:solidFill>
              <a:effectLst/>
              <a:latin typeface="Calibri" panose="020F0502020204030204" pitchFamily="34" charset="0"/>
              <a:ea typeface="Calibri" panose="020F0502020204030204" pitchFamily="34" charset="0"/>
              <a:cs typeface="Times New Roman" panose="02020603050405020304" pitchFamily="18" charset="0"/>
            </a:endParaRPr>
          </a:p>
          <a:p>
            <a:r>
              <a:rPr lang="en-GB" dirty="0">
                <a:solidFill>
                  <a:srgbClr val="7030A0"/>
                </a:solidFill>
              </a:rPr>
              <a:t>			Registration opens in November 2022</a:t>
            </a:r>
          </a:p>
          <a:p>
            <a:r>
              <a:rPr lang="en-GB" sz="18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Session One - Observational studies – what are they for and what have we learned?  </a:t>
            </a:r>
            <a:endParaRPr lang="en-GB"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Session Two – Causes and cures: how technologies can help</a:t>
            </a:r>
          </a:p>
          <a:p>
            <a:r>
              <a:rPr lang="en-GB" sz="18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Session Three – Clinical Trials update</a:t>
            </a:r>
            <a:endParaRPr lang="en-GB" dirty="0">
              <a:solidFill>
                <a:srgbClr val="7030A0"/>
              </a:solidFill>
            </a:endParaRPr>
          </a:p>
          <a:p>
            <a:r>
              <a:rPr lang="en-GB" sz="18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Session Four – Care: navigating and improving the health and social care system</a:t>
            </a:r>
          </a:p>
          <a:p>
            <a:r>
              <a:rPr lang="en-GB" sz="18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rPr>
              <a:t>Session Five – Patients voices using surveys and focus groups</a:t>
            </a:r>
            <a:endParaRPr lang="en-GB"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solidFill>
                <a:srgbClr val="004159"/>
              </a:solidFill>
            </a:endParaRPr>
          </a:p>
          <a:p>
            <a:r>
              <a:rPr lang="en-GB" b="1" dirty="0">
                <a:solidFill>
                  <a:srgbClr val="7030A0"/>
                </a:solidFill>
                <a:latin typeface="Calibri" panose="020F0502020204030204" pitchFamily="34" charset="0"/>
                <a:cs typeface="Times New Roman" panose="02020603050405020304" pitchFamily="18" charset="0"/>
              </a:rPr>
              <a:t>PSPA &amp; </a:t>
            </a:r>
            <a:r>
              <a:rPr lang="en-GB" b="1" dirty="0" err="1">
                <a:solidFill>
                  <a:srgbClr val="7030A0"/>
                </a:solidFill>
                <a:latin typeface="Calibri" panose="020F0502020204030204" pitchFamily="34" charset="0"/>
                <a:cs typeface="Times New Roman" panose="02020603050405020304" pitchFamily="18" charset="0"/>
              </a:rPr>
              <a:t>CurePSP</a:t>
            </a:r>
            <a:r>
              <a:rPr lang="en-GB" b="1" dirty="0">
                <a:solidFill>
                  <a:srgbClr val="7030A0"/>
                </a:solidFill>
                <a:latin typeface="Calibri" panose="020F0502020204030204" pitchFamily="34" charset="0"/>
                <a:cs typeface="Times New Roman" panose="02020603050405020304" pitchFamily="18" charset="0"/>
              </a:rPr>
              <a:t> symposium 2024</a:t>
            </a:r>
          </a:p>
          <a:p>
            <a:r>
              <a:rPr lang="en-GB" dirty="0">
                <a:solidFill>
                  <a:srgbClr val="7030A0"/>
                </a:solidFill>
              </a:rPr>
              <a:t>For scientific and professional audience</a:t>
            </a:r>
          </a:p>
        </p:txBody>
      </p:sp>
      <p:pic>
        <p:nvPicPr>
          <p:cNvPr id="2" name="Picture 1">
            <a:extLst>
              <a:ext uri="{FF2B5EF4-FFF2-40B4-BE49-F238E27FC236}">
                <a16:creationId xmlns:a16="http://schemas.microsoft.com/office/drawing/2014/main" id="{93D22FAD-3D2A-F262-0EA9-755A3AB0B8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2855" y="6072186"/>
            <a:ext cx="1543109" cy="687351"/>
          </a:xfrm>
          <a:prstGeom prst="rect">
            <a:avLst/>
          </a:prstGeom>
          <a:noFill/>
        </p:spPr>
      </p:pic>
      <p:sp>
        <p:nvSpPr>
          <p:cNvPr id="4" name="Title 1">
            <a:extLst>
              <a:ext uri="{FF2B5EF4-FFF2-40B4-BE49-F238E27FC236}">
                <a16:creationId xmlns:a16="http://schemas.microsoft.com/office/drawing/2014/main" id="{DC6263FE-1D57-1CE3-7A73-F8180B05952E}"/>
              </a:ext>
            </a:extLst>
          </p:cNvPr>
          <p:cNvSpPr>
            <a:spLocks noGrp="1" noChangeArrowheads="1"/>
          </p:cNvSpPr>
          <p:nvPr>
            <p:ph type="title"/>
          </p:nvPr>
        </p:nvSpPr>
        <p:spPr>
          <a:xfrm>
            <a:off x="628650" y="576775"/>
            <a:ext cx="5829300" cy="778767"/>
          </a:xfrm>
        </p:spPr>
        <p:txBody>
          <a:bodyPr>
            <a:noAutofit/>
          </a:bodyPr>
          <a:lstStyle/>
          <a:p>
            <a:r>
              <a:rPr lang="en-GB" altLang="en-US" sz="2400" b="1" dirty="0">
                <a:solidFill>
                  <a:srgbClr val="7030A0"/>
                </a:solidFill>
              </a:rPr>
              <a:t>Future events</a:t>
            </a:r>
            <a:br>
              <a:rPr lang="en-GB" altLang="en-US" sz="2400" b="1" dirty="0">
                <a:solidFill>
                  <a:srgbClr val="7030A0"/>
                </a:solidFill>
              </a:rPr>
            </a:br>
            <a:endParaRPr lang="en-GB" altLang="en-US" sz="2400" dirty="0"/>
          </a:p>
        </p:txBody>
      </p:sp>
    </p:spTree>
    <p:extLst>
      <p:ext uri="{BB962C8B-B14F-4D97-AF65-F5344CB8AC3E}">
        <p14:creationId xmlns:p14="http://schemas.microsoft.com/office/powerpoint/2010/main" val="684534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88 Thank You Images for ppt Stock Photos Thank you slide - 2021">
            <a:extLst>
              <a:ext uri="{FF2B5EF4-FFF2-40B4-BE49-F238E27FC236}">
                <a16:creationId xmlns:a16="http://schemas.microsoft.com/office/drawing/2014/main" id="{176FAE2F-3598-4BEF-AFB9-FD9F2BBD8B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74" b="21193"/>
          <a:stretch/>
        </p:blipFill>
        <p:spPr bwMode="auto">
          <a:xfrm>
            <a:off x="1315547" y="1112427"/>
            <a:ext cx="6582976" cy="27554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7975106-62D9-B4F8-D234-991648E5F2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471" y="5461303"/>
            <a:ext cx="2991057" cy="1332313"/>
          </a:xfrm>
          <a:prstGeom prst="rect">
            <a:avLst/>
          </a:prstGeom>
          <a:noFill/>
        </p:spPr>
      </p:pic>
    </p:spTree>
    <p:extLst>
      <p:ext uri="{BB962C8B-B14F-4D97-AF65-F5344CB8AC3E}">
        <p14:creationId xmlns:p14="http://schemas.microsoft.com/office/powerpoint/2010/main" val="471788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4B7C-4298-87BD-14E5-E17EE0BB6AE1}"/>
              </a:ext>
            </a:extLst>
          </p:cNvPr>
          <p:cNvSpPr>
            <a:spLocks noGrp="1"/>
          </p:cNvSpPr>
          <p:nvPr>
            <p:ph type="title"/>
          </p:nvPr>
        </p:nvSpPr>
        <p:spPr>
          <a:xfrm>
            <a:off x="583622" y="2574758"/>
            <a:ext cx="8037864" cy="1371599"/>
          </a:xfrm>
        </p:spPr>
        <p:txBody>
          <a:bodyPr>
            <a:noAutofit/>
          </a:bodyPr>
          <a:lstStyle/>
          <a:p>
            <a:pPr algn="l"/>
            <a:r>
              <a:rPr lang="en-GB" sz="1800" b="1" cap="none" spc="38" dirty="0">
                <a:solidFill>
                  <a:srgbClr val="0A0A0A"/>
                </a:solidFill>
                <a:latin typeface="Roboto" panose="02000000000000000000" pitchFamily="2" charset="0"/>
                <a:cs typeface="+mn-cs"/>
              </a:rPr>
              <a:t>Basic research </a:t>
            </a:r>
            <a:r>
              <a:rPr lang="en-GB" sz="1800" cap="none" spc="38" dirty="0">
                <a:solidFill>
                  <a:srgbClr val="0A0A0A"/>
                </a:solidFill>
                <a:latin typeface="Roboto" panose="02000000000000000000" pitchFamily="2" charset="0"/>
                <a:cs typeface="+mn-cs"/>
              </a:rPr>
              <a:t>is the study of life processes (biological, molecular, and chemical) that are universal in their application to scientific knowledge. </a:t>
            </a:r>
            <a:br>
              <a:rPr lang="en-GB" sz="1800" cap="none" spc="38" dirty="0">
                <a:solidFill>
                  <a:srgbClr val="0A0A0A"/>
                </a:solidFill>
                <a:latin typeface="Roboto" panose="02000000000000000000" pitchFamily="2" charset="0"/>
                <a:cs typeface="+mn-cs"/>
              </a:rPr>
            </a:br>
            <a:br>
              <a:rPr lang="en-GB" sz="1800" cap="none" spc="38" dirty="0">
                <a:solidFill>
                  <a:srgbClr val="0A0A0A"/>
                </a:solidFill>
                <a:latin typeface="Roboto" panose="02000000000000000000" pitchFamily="2" charset="0"/>
                <a:cs typeface="+mn-cs"/>
              </a:rPr>
            </a:br>
            <a:r>
              <a:rPr lang="en-GB" sz="1800" cap="none" spc="38" dirty="0">
                <a:solidFill>
                  <a:srgbClr val="0A0A0A"/>
                </a:solidFill>
                <a:latin typeface="Roboto" panose="02000000000000000000" pitchFamily="2" charset="0"/>
                <a:cs typeface="+mn-cs"/>
              </a:rPr>
              <a:t>	</a:t>
            </a:r>
            <a:r>
              <a:rPr lang="en-GB" sz="1800" b="1" cap="none" spc="38" dirty="0">
                <a:solidFill>
                  <a:srgbClr val="0A0A0A"/>
                </a:solidFill>
                <a:latin typeface="Roboto" panose="02000000000000000000" pitchFamily="2" charset="0"/>
                <a:cs typeface="+mn-cs"/>
              </a:rPr>
              <a:t>Translational research: </a:t>
            </a:r>
            <a:r>
              <a:rPr lang="en-GB" sz="1800" cap="none" spc="38" dirty="0">
                <a:solidFill>
                  <a:srgbClr val="0A0A0A"/>
                </a:solidFill>
                <a:latin typeface="Roboto" panose="02000000000000000000" pitchFamily="2" charset="0"/>
                <a:cs typeface="+mn-cs"/>
              </a:rPr>
              <a:t>from the laboratory into the clinic </a:t>
            </a:r>
            <a:br>
              <a:rPr lang="en-GB" sz="1800" cap="none" spc="38" dirty="0">
                <a:solidFill>
                  <a:srgbClr val="0A0A0A"/>
                </a:solidFill>
                <a:latin typeface="Roboto" panose="02000000000000000000" pitchFamily="2" charset="0"/>
                <a:cs typeface="+mn-cs"/>
              </a:rPr>
            </a:br>
            <a:r>
              <a:rPr lang="en-GB" sz="1800" cap="none" spc="38" dirty="0">
                <a:solidFill>
                  <a:srgbClr val="0A0A0A"/>
                </a:solidFill>
                <a:latin typeface="Roboto" panose="02000000000000000000" pitchFamily="2" charset="0"/>
                <a:cs typeface="+mn-cs"/>
              </a:rPr>
              <a:t>	[bench to bed]</a:t>
            </a:r>
            <a:br>
              <a:rPr lang="en-GB" sz="1800" cap="none" spc="38" dirty="0">
                <a:solidFill>
                  <a:srgbClr val="0A0A0A"/>
                </a:solidFill>
                <a:latin typeface="Roboto" panose="02000000000000000000" pitchFamily="2" charset="0"/>
                <a:cs typeface="+mn-cs"/>
              </a:rPr>
            </a:br>
            <a:br>
              <a:rPr lang="en-GB" sz="1800" cap="none" spc="38" dirty="0">
                <a:solidFill>
                  <a:srgbClr val="0A0A0A"/>
                </a:solidFill>
                <a:latin typeface="Roboto" panose="02000000000000000000" pitchFamily="2" charset="0"/>
                <a:cs typeface="+mn-cs"/>
              </a:rPr>
            </a:br>
            <a:r>
              <a:rPr lang="en-GB" sz="1800" b="1" cap="none" spc="38" dirty="0">
                <a:solidFill>
                  <a:srgbClr val="0A0A0A"/>
                </a:solidFill>
                <a:latin typeface="Roboto" panose="02000000000000000000" pitchFamily="2" charset="0"/>
                <a:cs typeface="+mn-cs"/>
              </a:rPr>
              <a:t>Clinical research </a:t>
            </a:r>
            <a:r>
              <a:rPr lang="en-GB" sz="1800" cap="none" spc="38" dirty="0">
                <a:solidFill>
                  <a:srgbClr val="0A0A0A"/>
                </a:solidFill>
                <a:latin typeface="Roboto" panose="02000000000000000000" pitchFamily="2" charset="0"/>
                <a:cs typeface="+mn-cs"/>
              </a:rPr>
              <a:t>addresses important questions of normal function and disease using human subjects.</a:t>
            </a:r>
            <a:br>
              <a:rPr lang="en-GB" sz="1800" cap="none" spc="38" dirty="0">
                <a:solidFill>
                  <a:srgbClr val="0A0A0A"/>
                </a:solidFill>
                <a:latin typeface="Roboto" panose="02000000000000000000" pitchFamily="2" charset="0"/>
                <a:cs typeface="+mn-cs"/>
              </a:rPr>
            </a:br>
            <a:br>
              <a:rPr lang="en-GB" sz="1800" cap="none" spc="38" dirty="0">
                <a:solidFill>
                  <a:srgbClr val="0A0A0A"/>
                </a:solidFill>
                <a:latin typeface="Roboto" panose="02000000000000000000" pitchFamily="2" charset="0"/>
                <a:cs typeface="+mn-cs"/>
              </a:rPr>
            </a:br>
            <a:r>
              <a:rPr lang="en-GB" sz="1800" dirty="0">
                <a:solidFill>
                  <a:srgbClr val="193E72"/>
                </a:solidFill>
                <a:latin typeface="ArialMT"/>
              </a:rPr>
              <a:t>•</a:t>
            </a:r>
            <a:r>
              <a:rPr lang="en-GB" sz="1800" cap="none" spc="38" dirty="0">
                <a:solidFill>
                  <a:srgbClr val="0A0A0A"/>
                </a:solidFill>
                <a:latin typeface="Roboto" panose="02000000000000000000" pitchFamily="2" charset="0"/>
                <a:cs typeface="+mn-cs"/>
              </a:rPr>
              <a:t>Causes – what contributes to someone getting this condition?</a:t>
            </a:r>
            <a:br>
              <a:rPr lang="en-GB" sz="1800" cap="none" spc="38" dirty="0">
                <a:solidFill>
                  <a:srgbClr val="0A0A0A"/>
                </a:solidFill>
                <a:latin typeface="Roboto" panose="02000000000000000000" pitchFamily="2" charset="0"/>
                <a:cs typeface="+mn-cs"/>
              </a:rPr>
            </a:br>
            <a:r>
              <a:rPr lang="en-GB" sz="1800" cap="none" spc="38" dirty="0">
                <a:solidFill>
                  <a:srgbClr val="0A0A0A"/>
                </a:solidFill>
                <a:latin typeface="Roboto" panose="02000000000000000000" pitchFamily="2" charset="0"/>
                <a:cs typeface="+mn-cs"/>
              </a:rPr>
              <a:t>• Diagnosis – what can we measure to tell us whether someone has a</a:t>
            </a:r>
            <a:br>
              <a:rPr lang="en-GB" sz="1800" cap="none" spc="38" dirty="0">
                <a:solidFill>
                  <a:srgbClr val="0A0A0A"/>
                </a:solidFill>
                <a:latin typeface="Roboto" panose="02000000000000000000" pitchFamily="2" charset="0"/>
                <a:cs typeface="+mn-cs"/>
              </a:rPr>
            </a:br>
            <a:r>
              <a:rPr lang="en-GB" sz="1800" cap="none" spc="38" dirty="0">
                <a:solidFill>
                  <a:srgbClr val="0A0A0A"/>
                </a:solidFill>
                <a:latin typeface="Roboto" panose="02000000000000000000" pitchFamily="2" charset="0"/>
                <a:cs typeface="+mn-cs"/>
              </a:rPr>
              <a:t>condition?</a:t>
            </a:r>
            <a:br>
              <a:rPr lang="en-GB" sz="1800" cap="none" spc="38" dirty="0">
                <a:solidFill>
                  <a:srgbClr val="0A0A0A"/>
                </a:solidFill>
                <a:latin typeface="Roboto" panose="02000000000000000000" pitchFamily="2" charset="0"/>
                <a:cs typeface="+mn-cs"/>
              </a:rPr>
            </a:br>
            <a:r>
              <a:rPr lang="en-GB" sz="1800" cap="none" spc="38" dirty="0">
                <a:solidFill>
                  <a:srgbClr val="0A0A0A"/>
                </a:solidFill>
                <a:latin typeface="Roboto" panose="02000000000000000000" pitchFamily="2" charset="0"/>
                <a:cs typeface="+mn-cs"/>
              </a:rPr>
              <a:t>• Treatments – what medicines can we try to improve or resolve</a:t>
            </a:r>
            <a:br>
              <a:rPr lang="en-GB" sz="1800" cap="none" spc="38" dirty="0">
                <a:solidFill>
                  <a:srgbClr val="0A0A0A"/>
                </a:solidFill>
                <a:latin typeface="Roboto" panose="02000000000000000000" pitchFamily="2" charset="0"/>
                <a:cs typeface="+mn-cs"/>
              </a:rPr>
            </a:br>
            <a:r>
              <a:rPr lang="en-GB" sz="1800" cap="none" spc="38" dirty="0">
                <a:solidFill>
                  <a:srgbClr val="0A0A0A"/>
                </a:solidFill>
                <a:latin typeface="Roboto" panose="02000000000000000000" pitchFamily="2" charset="0"/>
                <a:cs typeface="+mn-cs"/>
              </a:rPr>
              <a:t>symptoms?</a:t>
            </a:r>
            <a:br>
              <a:rPr lang="en-GB" sz="1800" cap="none" spc="38" dirty="0">
                <a:solidFill>
                  <a:srgbClr val="0A0A0A"/>
                </a:solidFill>
                <a:latin typeface="Roboto" panose="02000000000000000000" pitchFamily="2" charset="0"/>
                <a:cs typeface="+mn-cs"/>
              </a:rPr>
            </a:br>
            <a:r>
              <a:rPr lang="en-GB" sz="1800" cap="none" spc="38" dirty="0">
                <a:solidFill>
                  <a:srgbClr val="0A0A0A"/>
                </a:solidFill>
                <a:latin typeface="Roboto" panose="02000000000000000000" pitchFamily="2" charset="0"/>
                <a:cs typeface="+mn-cs"/>
              </a:rPr>
              <a:t>• Outcomes – what will happen to a person with a condition?</a:t>
            </a:r>
            <a:br>
              <a:rPr lang="en-GB" sz="1800" cap="none" spc="38" dirty="0">
                <a:solidFill>
                  <a:srgbClr val="0A0A0A"/>
                </a:solidFill>
                <a:latin typeface="Roboto" panose="02000000000000000000" pitchFamily="2" charset="0"/>
                <a:cs typeface="+mn-cs"/>
              </a:rPr>
            </a:br>
            <a:r>
              <a:rPr lang="en-GB" sz="1800" cap="none" spc="38" dirty="0">
                <a:solidFill>
                  <a:srgbClr val="0A0A0A"/>
                </a:solidFill>
                <a:latin typeface="Roboto" panose="02000000000000000000" pitchFamily="2" charset="0"/>
                <a:cs typeface="+mn-cs"/>
              </a:rPr>
              <a:t>• Prevention – what can we change to stop someone developing this</a:t>
            </a:r>
            <a:br>
              <a:rPr lang="en-GB" sz="1800" cap="none" spc="38" dirty="0">
                <a:solidFill>
                  <a:srgbClr val="0A0A0A"/>
                </a:solidFill>
                <a:latin typeface="Roboto" panose="02000000000000000000" pitchFamily="2" charset="0"/>
                <a:cs typeface="+mn-cs"/>
              </a:rPr>
            </a:br>
            <a:r>
              <a:rPr lang="en-GB" sz="1800" cap="none" spc="38" dirty="0">
                <a:solidFill>
                  <a:srgbClr val="0A0A0A"/>
                </a:solidFill>
                <a:latin typeface="Roboto" panose="02000000000000000000" pitchFamily="2" charset="0"/>
                <a:cs typeface="+mn-cs"/>
              </a:rPr>
              <a:t>condition?</a:t>
            </a:r>
          </a:p>
        </p:txBody>
      </p:sp>
      <p:sp>
        <p:nvSpPr>
          <p:cNvPr id="3" name="TextBox 2">
            <a:extLst>
              <a:ext uri="{FF2B5EF4-FFF2-40B4-BE49-F238E27FC236}">
                <a16:creationId xmlns:a16="http://schemas.microsoft.com/office/drawing/2014/main" id="{DDCF963C-12CA-228B-7875-D299F2E2B095}"/>
              </a:ext>
            </a:extLst>
          </p:cNvPr>
          <p:cNvSpPr txBox="1"/>
          <p:nvPr/>
        </p:nvSpPr>
        <p:spPr>
          <a:xfrm>
            <a:off x="2057400" y="5656688"/>
            <a:ext cx="5029199" cy="415498"/>
          </a:xfrm>
          <a:prstGeom prst="rect">
            <a:avLst/>
          </a:prstGeom>
          <a:noFill/>
        </p:spPr>
        <p:txBody>
          <a:bodyPr wrap="square" rtlCol="0">
            <a:spAutoFit/>
          </a:bodyPr>
          <a:lstStyle/>
          <a:p>
            <a:pPr defTabSz="685800">
              <a:buClrTx/>
            </a:pPr>
            <a:r>
              <a:rPr lang="en-GB" sz="2100" kern="1200" dirty="0">
                <a:solidFill>
                  <a:prstClr val="black"/>
                </a:solidFill>
                <a:latin typeface="Bembo"/>
                <a:ea typeface="+mn-ea"/>
                <a:cs typeface="+mn-cs"/>
              </a:rPr>
              <a:t>Different from </a:t>
            </a:r>
            <a:r>
              <a:rPr lang="en-GB" sz="2100" b="1" kern="1200" dirty="0">
                <a:solidFill>
                  <a:prstClr val="black"/>
                </a:solidFill>
                <a:latin typeface="Bembo"/>
                <a:ea typeface="+mn-ea"/>
                <a:cs typeface="+mn-cs"/>
              </a:rPr>
              <a:t>Service evaluation </a:t>
            </a:r>
            <a:r>
              <a:rPr lang="en-GB" sz="2100" kern="1200" dirty="0">
                <a:solidFill>
                  <a:prstClr val="black"/>
                </a:solidFill>
                <a:latin typeface="Bembo"/>
                <a:ea typeface="+mn-ea"/>
                <a:cs typeface="+mn-cs"/>
              </a:rPr>
              <a:t>and</a:t>
            </a:r>
            <a:r>
              <a:rPr lang="en-GB" sz="2100" b="1" kern="1200" dirty="0">
                <a:solidFill>
                  <a:prstClr val="black"/>
                </a:solidFill>
                <a:latin typeface="Bembo"/>
                <a:ea typeface="+mn-ea"/>
                <a:cs typeface="+mn-cs"/>
              </a:rPr>
              <a:t> Audit</a:t>
            </a:r>
          </a:p>
        </p:txBody>
      </p:sp>
      <p:pic>
        <p:nvPicPr>
          <p:cNvPr id="4" name="Picture 3">
            <a:extLst>
              <a:ext uri="{FF2B5EF4-FFF2-40B4-BE49-F238E27FC236}">
                <a16:creationId xmlns:a16="http://schemas.microsoft.com/office/drawing/2014/main" id="{16AD9C4B-E9FC-5BDC-5BE1-4523F0E3EA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2855" y="6072186"/>
            <a:ext cx="1543109" cy="687351"/>
          </a:xfrm>
          <a:prstGeom prst="rect">
            <a:avLst/>
          </a:prstGeom>
          <a:noFill/>
        </p:spPr>
      </p:pic>
    </p:spTree>
    <p:extLst>
      <p:ext uri="{BB962C8B-B14F-4D97-AF65-F5344CB8AC3E}">
        <p14:creationId xmlns:p14="http://schemas.microsoft.com/office/powerpoint/2010/main" val="741469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3AC076-8D47-09A9-519C-7C2CAD63C406}"/>
              </a:ext>
            </a:extLst>
          </p:cNvPr>
          <p:cNvSpPr txBox="1">
            <a:spLocks/>
          </p:cNvSpPr>
          <p:nvPr/>
        </p:nvSpPr>
        <p:spPr>
          <a:xfrm>
            <a:off x="580569" y="1526507"/>
            <a:ext cx="7982862" cy="3804987"/>
          </a:xfrm>
          <a:prstGeom prst="rect">
            <a:avLst/>
          </a:prstGeom>
        </p:spPr>
        <p:txBody>
          <a:bodyPr vert="horz" lIns="68580" tIns="34290" rIns="68580" bIns="3429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defTabSz="685800">
              <a:buClrTx/>
            </a:pPr>
            <a:r>
              <a:rPr lang="en-GB" sz="1800" b="1" cap="none" spc="38" dirty="0">
                <a:solidFill>
                  <a:srgbClr val="0A0A0A"/>
                </a:solidFill>
                <a:latin typeface="Roboto" panose="02000000000000000000" pitchFamily="2" charset="0"/>
              </a:rPr>
              <a:t>Other types of research</a:t>
            </a:r>
          </a:p>
          <a:p>
            <a:pPr defTabSz="685800">
              <a:buClrTx/>
            </a:pPr>
            <a:endParaRPr lang="en-GB" sz="1800" b="1" cap="none" spc="38" dirty="0">
              <a:solidFill>
                <a:srgbClr val="0A0A0A"/>
              </a:solidFill>
              <a:latin typeface="Roboto" panose="02000000000000000000" pitchFamily="2" charset="0"/>
            </a:endParaRPr>
          </a:p>
          <a:p>
            <a:pPr defTabSz="685800">
              <a:buClrTx/>
            </a:pPr>
            <a:r>
              <a:rPr lang="en-GB" sz="1800" b="1" cap="none" spc="38" dirty="0">
                <a:solidFill>
                  <a:srgbClr val="0A0A0A"/>
                </a:solidFill>
                <a:latin typeface="Roboto" panose="02000000000000000000" pitchFamily="2" charset="0"/>
              </a:rPr>
              <a:t>Observational – </a:t>
            </a:r>
            <a:r>
              <a:rPr lang="en-GB" sz="1800" cap="none" spc="38" dirty="0">
                <a:solidFill>
                  <a:srgbClr val="0A0A0A"/>
                </a:solidFill>
                <a:latin typeface="Roboto" panose="02000000000000000000" pitchFamily="2" charset="0"/>
              </a:rPr>
              <a:t>‘watch and learn’ </a:t>
            </a:r>
          </a:p>
          <a:p>
            <a:pPr defTabSz="685800">
              <a:buClrTx/>
            </a:pPr>
            <a:r>
              <a:rPr lang="en-GB" sz="1800" cap="none" spc="38" dirty="0">
                <a:solidFill>
                  <a:srgbClr val="0A0A0A"/>
                </a:solidFill>
                <a:latin typeface="Roboto" panose="02000000000000000000" pitchFamily="2" charset="0"/>
              </a:rPr>
              <a:t>Researchers study groups of patients to find out more about a condition</a:t>
            </a:r>
          </a:p>
          <a:p>
            <a:pPr defTabSz="685800">
              <a:buClrTx/>
            </a:pPr>
            <a:endParaRPr lang="en-GB" sz="1800" cap="none" spc="38" dirty="0">
              <a:solidFill>
                <a:srgbClr val="0A0A0A"/>
              </a:solidFill>
              <a:latin typeface="Roboto" panose="02000000000000000000" pitchFamily="2" charset="0"/>
            </a:endParaRPr>
          </a:p>
          <a:p>
            <a:pPr defTabSz="685800">
              <a:buClrTx/>
            </a:pPr>
            <a:r>
              <a:rPr lang="en-GB" sz="1800" b="1" cap="none" spc="38" dirty="0">
                <a:solidFill>
                  <a:srgbClr val="0A0A0A"/>
                </a:solidFill>
                <a:latin typeface="Roboto" panose="02000000000000000000" pitchFamily="2" charset="0"/>
              </a:rPr>
              <a:t>Interventional</a:t>
            </a:r>
            <a:r>
              <a:rPr lang="en-GB" sz="1800" cap="none" spc="38" dirty="0">
                <a:solidFill>
                  <a:srgbClr val="0A0A0A"/>
                </a:solidFill>
                <a:latin typeface="Roboto" panose="02000000000000000000" pitchFamily="2" charset="0"/>
              </a:rPr>
              <a:t> – ‘test something new’ </a:t>
            </a:r>
          </a:p>
          <a:p>
            <a:pPr defTabSz="685800">
              <a:buClrTx/>
            </a:pPr>
            <a:r>
              <a:rPr lang="en-GB" sz="1800" cap="none" spc="38" dirty="0">
                <a:solidFill>
                  <a:srgbClr val="0A0A0A"/>
                </a:solidFill>
                <a:latin typeface="Roboto" panose="02000000000000000000" pitchFamily="2" charset="0"/>
              </a:rPr>
              <a:t>Researchers study how a new treatment or device compares with current treatments or a placebo</a:t>
            </a:r>
          </a:p>
          <a:p>
            <a:pPr defTabSz="685800">
              <a:buClrTx/>
            </a:pPr>
            <a:endParaRPr lang="en-GB" sz="1800" cap="none" spc="38" dirty="0">
              <a:solidFill>
                <a:srgbClr val="0A0A0A"/>
              </a:solidFill>
              <a:latin typeface="Roboto" panose="02000000000000000000" pitchFamily="2" charset="0"/>
            </a:endParaRPr>
          </a:p>
          <a:p>
            <a:pPr defTabSz="685800">
              <a:buClrTx/>
            </a:pPr>
            <a:r>
              <a:rPr lang="en-GB" sz="1800" b="1" cap="none" spc="38" dirty="0">
                <a:solidFill>
                  <a:srgbClr val="0A0A0A"/>
                </a:solidFill>
                <a:latin typeface="Roboto" panose="02000000000000000000" pitchFamily="2" charset="0"/>
              </a:rPr>
              <a:t>Systematic reviews</a:t>
            </a:r>
          </a:p>
          <a:p>
            <a:pPr defTabSz="685800">
              <a:buClrTx/>
            </a:pPr>
            <a:r>
              <a:rPr lang="en-GB" sz="1800" b="1" cap="none" spc="38" dirty="0">
                <a:solidFill>
                  <a:srgbClr val="0A0A0A"/>
                </a:solidFill>
                <a:latin typeface="Roboto" panose="02000000000000000000" pitchFamily="2" charset="0"/>
              </a:rPr>
              <a:t>Health data research </a:t>
            </a:r>
            <a:r>
              <a:rPr lang="en-GB" sz="1800" cap="none" spc="38" dirty="0">
                <a:solidFill>
                  <a:srgbClr val="0A0A0A"/>
                </a:solidFill>
                <a:latin typeface="Roboto" panose="02000000000000000000" pitchFamily="2" charset="0"/>
              </a:rPr>
              <a:t>on already collected data</a:t>
            </a:r>
          </a:p>
          <a:p>
            <a:pPr defTabSz="685800">
              <a:buClrTx/>
            </a:pPr>
            <a:r>
              <a:rPr lang="en-GB" sz="1800" cap="none" spc="38" dirty="0">
                <a:solidFill>
                  <a:srgbClr val="0A0A0A"/>
                </a:solidFill>
                <a:latin typeface="Roboto" panose="02000000000000000000" pitchFamily="2" charset="0"/>
              </a:rPr>
              <a:t>Purely </a:t>
            </a:r>
            <a:r>
              <a:rPr lang="en-GB" sz="1800" b="1" cap="none" spc="38" dirty="0">
                <a:solidFill>
                  <a:srgbClr val="0A0A0A"/>
                </a:solidFill>
                <a:latin typeface="Roboto" panose="02000000000000000000" pitchFamily="2" charset="0"/>
              </a:rPr>
              <a:t>Qualitative research</a:t>
            </a:r>
          </a:p>
          <a:p>
            <a:pPr defTabSz="685800">
              <a:buClrTx/>
            </a:pPr>
            <a:r>
              <a:rPr lang="en-GB" sz="1800" b="1" cap="none" spc="38" dirty="0">
                <a:solidFill>
                  <a:srgbClr val="0A0A0A"/>
                </a:solidFill>
                <a:latin typeface="Roboto" panose="02000000000000000000" pitchFamily="2" charset="0"/>
              </a:rPr>
              <a:t>Economic Evaluation</a:t>
            </a:r>
          </a:p>
          <a:p>
            <a:pPr defTabSz="685800">
              <a:buClrTx/>
            </a:pPr>
            <a:r>
              <a:rPr lang="en-GB" sz="1800" b="1" cap="none" spc="38" dirty="0">
                <a:solidFill>
                  <a:srgbClr val="0A0A0A"/>
                </a:solidFill>
                <a:latin typeface="Roboto" panose="02000000000000000000" pitchFamily="2" charset="0"/>
              </a:rPr>
              <a:t>Implementation science</a:t>
            </a:r>
          </a:p>
          <a:p>
            <a:pPr defTabSz="685800">
              <a:buClrTx/>
            </a:pPr>
            <a:r>
              <a:rPr lang="en-GB" sz="1800" b="1" cap="none" spc="38" dirty="0">
                <a:solidFill>
                  <a:srgbClr val="0A0A0A"/>
                </a:solidFill>
                <a:latin typeface="Roboto" panose="02000000000000000000" pitchFamily="2" charset="0"/>
              </a:rPr>
              <a:t>Quality improvement </a:t>
            </a:r>
          </a:p>
        </p:txBody>
      </p:sp>
      <p:pic>
        <p:nvPicPr>
          <p:cNvPr id="2" name="Picture 1">
            <a:extLst>
              <a:ext uri="{FF2B5EF4-FFF2-40B4-BE49-F238E27FC236}">
                <a16:creationId xmlns:a16="http://schemas.microsoft.com/office/drawing/2014/main" id="{51B55DAD-2E43-7BE4-45BF-A3AB1DA145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2855" y="6072186"/>
            <a:ext cx="1543109" cy="687351"/>
          </a:xfrm>
          <a:prstGeom prst="rect">
            <a:avLst/>
          </a:prstGeom>
          <a:noFill/>
        </p:spPr>
      </p:pic>
    </p:spTree>
    <p:extLst>
      <p:ext uri="{BB962C8B-B14F-4D97-AF65-F5344CB8AC3E}">
        <p14:creationId xmlns:p14="http://schemas.microsoft.com/office/powerpoint/2010/main" val="2059547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92C0F0E-0C7F-918B-0481-E34C429C5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57" y="1103296"/>
            <a:ext cx="8798543" cy="31301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7EE2AA-EB7E-9051-D5C6-3298ABDE9BCD}"/>
              </a:ext>
            </a:extLst>
          </p:cNvPr>
          <p:cNvSpPr txBox="1"/>
          <p:nvPr/>
        </p:nvSpPr>
        <p:spPr>
          <a:xfrm>
            <a:off x="751974" y="4825929"/>
            <a:ext cx="6118058" cy="507831"/>
          </a:xfrm>
          <a:prstGeom prst="rect">
            <a:avLst/>
          </a:prstGeom>
          <a:noFill/>
        </p:spPr>
        <p:txBody>
          <a:bodyPr wrap="square">
            <a:spAutoFit/>
          </a:bodyPr>
          <a:lstStyle/>
          <a:p>
            <a:r>
              <a:rPr lang="en-GB" sz="1350" b="0" i="0" dirty="0">
                <a:solidFill>
                  <a:srgbClr val="333333"/>
                </a:solidFill>
                <a:effectLst/>
                <a:latin typeface="Cambria" panose="02040503050406030204" pitchFamily="18" charset="0"/>
              </a:rPr>
              <a:t>Twenty-five years of progress in </a:t>
            </a:r>
            <a:r>
              <a:rPr lang="en-GB" sz="1350" dirty="0">
                <a:solidFill>
                  <a:srgbClr val="333333"/>
                </a:solidFill>
                <a:latin typeface="Cambria" panose="02040503050406030204" pitchFamily="18" charset="0"/>
              </a:rPr>
              <a:t>PSP/CBD</a:t>
            </a:r>
            <a:r>
              <a:rPr lang="en-GB" sz="1350" b="0" i="0" dirty="0">
                <a:solidFill>
                  <a:srgbClr val="333333"/>
                </a:solidFill>
                <a:effectLst/>
                <a:latin typeface="Cambria" panose="02040503050406030204" pitchFamily="18" charset="0"/>
              </a:rPr>
              <a:t> research </a:t>
            </a:r>
            <a:r>
              <a:rPr lang="en-GB" sz="1350" b="0" i="0" dirty="0" err="1">
                <a:solidFill>
                  <a:srgbClr val="212121"/>
                </a:solidFill>
                <a:effectLst/>
                <a:latin typeface="Helvetica Neue"/>
              </a:rPr>
              <a:t>doi</a:t>
            </a:r>
            <a:r>
              <a:rPr lang="en-GB" sz="1350" b="0" i="0">
                <a:solidFill>
                  <a:srgbClr val="212121"/>
                </a:solidFill>
                <a:effectLst/>
                <a:latin typeface="Helvetica Neue"/>
              </a:rPr>
              <a:t>: </a:t>
            </a:r>
            <a:r>
              <a:rPr lang="en-GB" sz="1350" b="0" i="0" u="sng">
                <a:solidFill>
                  <a:srgbClr val="376FAA"/>
                </a:solidFill>
                <a:effectLst/>
                <a:latin typeface="Helvetica Neue"/>
                <a:hlinkClick r:id="rId3"/>
              </a:rPr>
              <a:t>10.3389/fneur.2019.01125</a:t>
            </a:r>
            <a:endParaRPr lang="en-GB" sz="1350" dirty="0"/>
          </a:p>
        </p:txBody>
      </p:sp>
      <p:pic>
        <p:nvPicPr>
          <p:cNvPr id="2" name="Picture 1">
            <a:extLst>
              <a:ext uri="{FF2B5EF4-FFF2-40B4-BE49-F238E27FC236}">
                <a16:creationId xmlns:a16="http://schemas.microsoft.com/office/drawing/2014/main" id="{C63769FA-760C-6D51-34B9-33A036D8AE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2855" y="6072186"/>
            <a:ext cx="1543109" cy="687351"/>
          </a:xfrm>
          <a:prstGeom prst="rect">
            <a:avLst/>
          </a:prstGeom>
          <a:noFill/>
        </p:spPr>
      </p:pic>
    </p:spTree>
    <p:extLst>
      <p:ext uri="{BB962C8B-B14F-4D97-AF65-F5344CB8AC3E}">
        <p14:creationId xmlns:p14="http://schemas.microsoft.com/office/powerpoint/2010/main" val="447780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D8E9A5-4442-7716-C7AB-EBBBDC7B9ECB}"/>
              </a:ext>
            </a:extLst>
          </p:cNvPr>
          <p:cNvSpPr txBox="1"/>
          <p:nvPr/>
        </p:nvSpPr>
        <p:spPr>
          <a:xfrm>
            <a:off x="367035" y="225415"/>
            <a:ext cx="8071112" cy="6632585"/>
          </a:xfrm>
          <a:prstGeom prst="rect">
            <a:avLst/>
          </a:prstGeom>
          <a:noFill/>
        </p:spPr>
        <p:txBody>
          <a:bodyPr wrap="square" rtlCol="0">
            <a:spAutoFit/>
          </a:bodyPr>
          <a:lstStyle/>
          <a:p>
            <a:pPr defTabSz="685800" fontAlgn="base">
              <a:buClrTx/>
            </a:pPr>
            <a:r>
              <a:rPr lang="en-GB" sz="2000" kern="1200" dirty="0">
                <a:solidFill>
                  <a:srgbClr val="FF0000"/>
                </a:solidFill>
                <a:latin typeface="Calibri" panose="020F0502020204030204" pitchFamily="34" charset="0"/>
                <a:ea typeface="Times New Roman" panose="02020603050405020304" pitchFamily="18" charset="0"/>
                <a:cs typeface="+mn-cs"/>
              </a:rPr>
              <a:t>The PSPA Research Strategy 2020-2025 </a:t>
            </a:r>
            <a:endParaRPr lang="en-GB" sz="2000" kern="1200" dirty="0">
              <a:solidFill>
                <a:srgbClr val="FF0000"/>
              </a:solidFill>
              <a:latin typeface="Times New Roman" panose="02020603050405020304" pitchFamily="18" charset="0"/>
              <a:ea typeface="Times New Roman" panose="02020603050405020304" pitchFamily="18" charset="0"/>
              <a:cs typeface="+mn-cs"/>
            </a:endParaRPr>
          </a:p>
          <a:p>
            <a:pPr defTabSz="685800" fontAlgn="base">
              <a:buClrTx/>
            </a:pPr>
            <a:r>
              <a:rPr lang="en-GB" sz="1700" kern="1200" dirty="0">
                <a:solidFill>
                  <a:prstClr val="black"/>
                </a:solidFill>
                <a:latin typeface="Calibri" panose="020F0502020204030204" pitchFamily="34" charset="0"/>
                <a:ea typeface="Times New Roman" panose="02020603050405020304" pitchFamily="18" charset="0"/>
                <a:cs typeface="+mn-cs"/>
              </a:rPr>
              <a:t> </a:t>
            </a:r>
            <a:endParaRPr lang="en-GB" sz="1700" kern="1200" dirty="0">
              <a:solidFill>
                <a:prstClr val="black"/>
              </a:solidFill>
              <a:latin typeface="Times New Roman" panose="02020603050405020304" pitchFamily="18" charset="0"/>
              <a:ea typeface="Times New Roman" panose="02020603050405020304" pitchFamily="18" charset="0"/>
              <a:cs typeface="+mn-cs"/>
            </a:endParaRPr>
          </a:p>
          <a:p>
            <a:pPr defTabSz="685800" fontAlgn="base">
              <a:buClrTx/>
            </a:pPr>
            <a:r>
              <a:rPr lang="en-GB" sz="1700" kern="1200" dirty="0">
                <a:solidFill>
                  <a:prstClr val="black"/>
                </a:solidFill>
                <a:latin typeface="Calibri" panose="020F0502020204030204" pitchFamily="34" charset="0"/>
                <a:ea typeface="Times New Roman" panose="02020603050405020304" pitchFamily="18" charset="0"/>
                <a:cs typeface="+mn-cs"/>
              </a:rPr>
              <a:t>The strategy comprises of </a:t>
            </a:r>
            <a:r>
              <a:rPr lang="en-GB" sz="1700" b="1" kern="1200" dirty="0">
                <a:solidFill>
                  <a:prstClr val="black"/>
                </a:solidFill>
                <a:latin typeface="Calibri" panose="020F0502020204030204" pitchFamily="34" charset="0"/>
                <a:ea typeface="Times New Roman" panose="02020603050405020304" pitchFamily="18" charset="0"/>
                <a:cs typeface="+mn-cs"/>
              </a:rPr>
              <a:t>four strategic elements identified from the consultation with patients, carers, clinicians, researchers and organisations with a link to PSP and CBD</a:t>
            </a:r>
            <a:r>
              <a:rPr lang="en-GB" sz="1700" kern="1200" dirty="0">
                <a:solidFill>
                  <a:prstClr val="black"/>
                </a:solidFill>
                <a:latin typeface="Calibri" panose="020F0502020204030204" pitchFamily="34" charset="0"/>
                <a:ea typeface="Times New Roman" panose="02020603050405020304" pitchFamily="18" charset="0"/>
                <a:cs typeface="+mn-cs"/>
              </a:rPr>
              <a:t>.   </a:t>
            </a:r>
            <a:endParaRPr lang="en-GB" sz="1700" kern="1200" dirty="0">
              <a:solidFill>
                <a:prstClr val="black"/>
              </a:solidFill>
              <a:latin typeface="Times New Roman" panose="02020603050405020304" pitchFamily="18" charset="0"/>
              <a:ea typeface="Times New Roman" panose="02020603050405020304" pitchFamily="18" charset="0"/>
              <a:cs typeface="+mn-cs"/>
            </a:endParaRPr>
          </a:p>
          <a:p>
            <a:pPr defTabSz="685800" fontAlgn="base">
              <a:buClrTx/>
            </a:pPr>
            <a:r>
              <a:rPr lang="en-GB" sz="1700" kern="1200" dirty="0">
                <a:solidFill>
                  <a:prstClr val="black"/>
                </a:solidFill>
                <a:latin typeface="Calibri" panose="020F0502020204030204" pitchFamily="34" charset="0"/>
                <a:ea typeface="Times New Roman" panose="02020603050405020304" pitchFamily="18" charset="0"/>
                <a:cs typeface="+mn-cs"/>
              </a:rPr>
              <a:t> </a:t>
            </a:r>
            <a:endParaRPr lang="en-GB" sz="1700" kern="1200" dirty="0">
              <a:solidFill>
                <a:prstClr val="black"/>
              </a:solidFill>
              <a:latin typeface="Times New Roman" panose="02020603050405020304" pitchFamily="18" charset="0"/>
              <a:ea typeface="Times New Roman" panose="02020603050405020304" pitchFamily="18" charset="0"/>
              <a:cs typeface="+mn-cs"/>
            </a:endParaRPr>
          </a:p>
          <a:p>
            <a:pPr defTabSz="685800" fontAlgn="base">
              <a:buClrTx/>
            </a:pPr>
            <a:r>
              <a:rPr lang="en-GB" sz="1700" kern="1200" dirty="0">
                <a:solidFill>
                  <a:prstClr val="black"/>
                </a:solidFill>
                <a:latin typeface="Calibri" panose="020F0502020204030204" pitchFamily="34" charset="0"/>
                <a:ea typeface="Times New Roman" panose="02020603050405020304" pitchFamily="18" charset="0"/>
                <a:cs typeface="+mn-cs"/>
              </a:rPr>
              <a:t> </a:t>
            </a:r>
            <a:r>
              <a:rPr lang="en-GB" sz="1700" b="1" kern="1200" dirty="0">
                <a:solidFill>
                  <a:prstClr val="black"/>
                </a:solidFill>
                <a:latin typeface="Calibri" panose="020F0502020204030204" pitchFamily="34" charset="0"/>
                <a:ea typeface="Times New Roman" panose="02020603050405020304" pitchFamily="18" charset="0"/>
                <a:cs typeface="+mn-cs"/>
              </a:rPr>
              <a:t>1. Prioritising PSPA Research</a:t>
            </a:r>
            <a:r>
              <a:rPr lang="en-GB" sz="1700" kern="1200" dirty="0">
                <a:solidFill>
                  <a:prstClr val="black"/>
                </a:solidFill>
                <a:latin typeface="Calibri" panose="020F0502020204030204" pitchFamily="34" charset="0"/>
                <a:ea typeface="Times New Roman" panose="02020603050405020304" pitchFamily="18" charset="0"/>
                <a:cs typeface="+mn-cs"/>
              </a:rPr>
              <a:t> </a:t>
            </a:r>
            <a:endParaRPr lang="en-GB" sz="1700" kern="1200" dirty="0">
              <a:solidFill>
                <a:prstClr val="black"/>
              </a:solidFill>
              <a:latin typeface="Times New Roman" panose="02020603050405020304" pitchFamily="18" charset="0"/>
              <a:ea typeface="Times New Roman" panose="02020603050405020304" pitchFamily="18" charset="0"/>
              <a:cs typeface="+mn-cs"/>
            </a:endParaRPr>
          </a:p>
          <a:p>
            <a:pPr marL="257175" indent="-257175" defTabSz="685800" fontAlgn="base">
              <a:buClrTx/>
              <a:buSzPts val="1000"/>
              <a:buFont typeface="Courier New" panose="02070309020205020404" pitchFamily="49" charset="0"/>
              <a:buChar char="o"/>
              <a:tabLst>
                <a:tab pos="342900" algn="l"/>
              </a:tabLst>
            </a:pPr>
            <a:r>
              <a:rPr lang="en-GB" sz="1700" kern="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Supporting new research ideas in a responsive manner </a:t>
            </a:r>
            <a:endParaRPr lang="en-GB" sz="17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defTabSz="685800" fontAlgn="base">
              <a:buClrTx/>
              <a:buSzPts val="1000"/>
              <a:buFont typeface="Courier New" panose="02070309020205020404" pitchFamily="49" charset="0"/>
              <a:buChar char="o"/>
              <a:tabLst>
                <a:tab pos="342900" algn="l"/>
              </a:tabLst>
            </a:pPr>
            <a:r>
              <a:rPr lang="en-GB" sz="1700" kern="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Supporting five research themes and targeting research in areas of high priority which encompass: </a:t>
            </a:r>
            <a:endParaRPr lang="en-GB" sz="17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600075" lvl="1" indent="-257175" defTabSz="685800" fontAlgn="base">
              <a:buClrTx/>
              <a:buSzPts val="1000"/>
              <a:buFont typeface="Wingdings" panose="05000000000000000000" pitchFamily="2" charset="2"/>
              <a:buChar char=""/>
              <a:tabLst>
                <a:tab pos="342900" algn="l"/>
              </a:tabLst>
            </a:pPr>
            <a:r>
              <a:rPr lang="en-GB" sz="1700" kern="1200" dirty="0">
                <a:solidFill>
                  <a:prstClr val="black"/>
                </a:solidFill>
                <a:latin typeface="Calibri" panose="020F0502020204030204" pitchFamily="34" charset="0"/>
                <a:ea typeface="Times New Roman" panose="02020603050405020304" pitchFamily="18" charset="0"/>
                <a:cs typeface="+mn-cs"/>
              </a:rPr>
              <a:t>Prevention and causes  </a:t>
            </a:r>
            <a:endParaRPr lang="en-GB" sz="1700" kern="1200" dirty="0">
              <a:solidFill>
                <a:prstClr val="black"/>
              </a:solidFill>
              <a:latin typeface="Times New Roman" panose="02020603050405020304" pitchFamily="18" charset="0"/>
              <a:ea typeface="Times New Roman" panose="02020603050405020304" pitchFamily="18" charset="0"/>
              <a:cs typeface="+mn-cs"/>
            </a:endParaRPr>
          </a:p>
          <a:p>
            <a:pPr marL="600075" lvl="1" indent="-257175" defTabSz="685800" fontAlgn="base">
              <a:buClrTx/>
              <a:buSzPts val="1000"/>
              <a:buFont typeface="Wingdings" panose="05000000000000000000" pitchFamily="2" charset="2"/>
              <a:buChar char=""/>
              <a:tabLst>
                <a:tab pos="342900" algn="l"/>
              </a:tabLst>
            </a:pPr>
            <a:r>
              <a:rPr lang="en-GB" sz="1700" kern="1200" dirty="0">
                <a:solidFill>
                  <a:prstClr val="black"/>
                </a:solidFill>
                <a:latin typeface="Calibri" panose="020F0502020204030204" pitchFamily="34" charset="0"/>
                <a:ea typeface="Times New Roman" panose="02020603050405020304" pitchFamily="18" charset="0"/>
                <a:cs typeface="+mn-cs"/>
              </a:rPr>
              <a:t>Awareness and education </a:t>
            </a:r>
            <a:endParaRPr lang="en-GB" sz="1700" kern="1200" dirty="0">
              <a:solidFill>
                <a:prstClr val="black"/>
              </a:solidFill>
              <a:latin typeface="Times New Roman" panose="02020603050405020304" pitchFamily="18" charset="0"/>
              <a:ea typeface="Times New Roman" panose="02020603050405020304" pitchFamily="18" charset="0"/>
              <a:cs typeface="+mn-cs"/>
            </a:endParaRPr>
          </a:p>
          <a:p>
            <a:pPr marL="600075" lvl="1" indent="-257175" defTabSz="685800" fontAlgn="base">
              <a:buClrTx/>
              <a:buSzPts val="1000"/>
              <a:buFont typeface="Wingdings" panose="05000000000000000000" pitchFamily="2" charset="2"/>
              <a:buChar char=""/>
              <a:tabLst>
                <a:tab pos="342900" algn="l"/>
              </a:tabLst>
            </a:pPr>
            <a:r>
              <a:rPr lang="en-GB" sz="1700" kern="1200" dirty="0">
                <a:solidFill>
                  <a:prstClr val="black"/>
                </a:solidFill>
                <a:latin typeface="Calibri" panose="020F0502020204030204" pitchFamily="34" charset="0"/>
                <a:ea typeface="Times New Roman" panose="02020603050405020304" pitchFamily="18" charset="0"/>
                <a:cs typeface="+mn-cs"/>
              </a:rPr>
              <a:t>Improved diagnosis, reduced misdiagnosis </a:t>
            </a:r>
            <a:endParaRPr lang="en-GB" sz="1700" kern="1200" dirty="0">
              <a:solidFill>
                <a:prstClr val="black"/>
              </a:solidFill>
              <a:latin typeface="Times New Roman" panose="02020603050405020304" pitchFamily="18" charset="0"/>
              <a:ea typeface="Times New Roman" panose="02020603050405020304" pitchFamily="18" charset="0"/>
              <a:cs typeface="+mn-cs"/>
            </a:endParaRPr>
          </a:p>
          <a:p>
            <a:pPr marL="600075" lvl="1" indent="-257175" defTabSz="685800" fontAlgn="base">
              <a:buClrTx/>
              <a:buSzPts val="1000"/>
              <a:buFont typeface="Wingdings" panose="05000000000000000000" pitchFamily="2" charset="2"/>
              <a:buChar char=""/>
              <a:tabLst>
                <a:tab pos="342900" algn="l"/>
              </a:tabLst>
            </a:pPr>
            <a:r>
              <a:rPr lang="en-GB" sz="1700" kern="1200" dirty="0">
                <a:solidFill>
                  <a:prstClr val="black"/>
                </a:solidFill>
                <a:latin typeface="Calibri" panose="020F0502020204030204" pitchFamily="34" charset="0"/>
                <a:ea typeface="Times New Roman" panose="02020603050405020304" pitchFamily="18" charset="0"/>
                <a:cs typeface="+mn-cs"/>
              </a:rPr>
              <a:t>Drug discovery and targeted treatments for the underlying causes  </a:t>
            </a:r>
            <a:endParaRPr lang="en-GB" sz="1700" kern="1200" dirty="0">
              <a:solidFill>
                <a:prstClr val="black"/>
              </a:solidFill>
              <a:latin typeface="Times New Roman" panose="02020603050405020304" pitchFamily="18" charset="0"/>
              <a:ea typeface="Times New Roman" panose="02020603050405020304" pitchFamily="18" charset="0"/>
              <a:cs typeface="+mn-cs"/>
            </a:endParaRPr>
          </a:p>
          <a:p>
            <a:pPr marL="600075" lvl="1" indent="-257175" defTabSz="685800" fontAlgn="base">
              <a:buClrTx/>
              <a:buSzPts val="1000"/>
              <a:buFont typeface="Wingdings" panose="05000000000000000000" pitchFamily="2" charset="2"/>
              <a:buChar char=""/>
              <a:tabLst>
                <a:tab pos="342900" algn="l"/>
              </a:tabLst>
            </a:pPr>
            <a:r>
              <a:rPr lang="en-GB" sz="1700" kern="1200" dirty="0">
                <a:solidFill>
                  <a:prstClr val="black"/>
                </a:solidFill>
                <a:latin typeface="Calibri" panose="020F0502020204030204" pitchFamily="34" charset="0"/>
                <a:ea typeface="Times New Roman" panose="02020603050405020304" pitchFamily="18" charset="0"/>
                <a:cs typeface="+mn-cs"/>
              </a:rPr>
              <a:t>Improved interventions for the treatment of the all the symptoms of the conditions  </a:t>
            </a:r>
            <a:endParaRPr lang="en-GB" sz="1700" kern="1200" dirty="0">
              <a:solidFill>
                <a:prstClr val="black"/>
              </a:solidFill>
              <a:latin typeface="Times New Roman" panose="02020603050405020304" pitchFamily="18" charset="0"/>
              <a:ea typeface="Times New Roman" panose="02020603050405020304" pitchFamily="18" charset="0"/>
              <a:cs typeface="+mn-cs"/>
            </a:endParaRPr>
          </a:p>
          <a:p>
            <a:pPr marL="342900" defTabSz="685800" fontAlgn="base">
              <a:buClrTx/>
            </a:pPr>
            <a:r>
              <a:rPr lang="en-GB" sz="1700" kern="1200" dirty="0">
                <a:solidFill>
                  <a:prstClr val="black"/>
                </a:solidFill>
                <a:latin typeface="Calibri" panose="020F0502020204030204" pitchFamily="34" charset="0"/>
                <a:ea typeface="Times New Roman" panose="02020603050405020304" pitchFamily="18" charset="0"/>
                <a:cs typeface="+mn-cs"/>
              </a:rPr>
              <a:t>All five research themes should enable a patient to live the best they can with </a:t>
            </a:r>
          </a:p>
          <a:p>
            <a:pPr marL="342900" defTabSz="685800" fontAlgn="base">
              <a:buClrTx/>
            </a:pPr>
            <a:r>
              <a:rPr lang="en-GB" sz="1700" kern="1200" dirty="0">
                <a:solidFill>
                  <a:prstClr val="black"/>
                </a:solidFill>
                <a:latin typeface="Calibri" panose="020F0502020204030204" pitchFamily="34" charset="0"/>
                <a:ea typeface="Times New Roman" panose="02020603050405020304" pitchFamily="18" charset="0"/>
                <a:cs typeface="+mn-cs"/>
              </a:rPr>
              <a:t>PSP and CBD </a:t>
            </a:r>
            <a:br>
              <a:rPr lang="en-GB" sz="1700" kern="1200" dirty="0">
                <a:solidFill>
                  <a:prstClr val="black"/>
                </a:solidFill>
                <a:latin typeface="Calibri" panose="020F0502020204030204" pitchFamily="34" charset="0"/>
                <a:ea typeface="Times New Roman" panose="02020603050405020304" pitchFamily="18" charset="0"/>
                <a:cs typeface="+mn-cs"/>
              </a:rPr>
            </a:br>
            <a:r>
              <a:rPr lang="en-GB" sz="1700" kern="1200" dirty="0">
                <a:solidFill>
                  <a:prstClr val="black"/>
                </a:solidFill>
                <a:latin typeface="Calibri" panose="020F0502020204030204" pitchFamily="34" charset="0"/>
                <a:ea typeface="Times New Roman" panose="02020603050405020304" pitchFamily="18" charset="0"/>
                <a:cs typeface="+mn-cs"/>
              </a:rPr>
              <a:t> </a:t>
            </a:r>
            <a:endParaRPr lang="en-GB" sz="1700" kern="1200" dirty="0">
              <a:solidFill>
                <a:prstClr val="black"/>
              </a:solidFill>
              <a:latin typeface="Times New Roman" panose="02020603050405020304" pitchFamily="18" charset="0"/>
              <a:ea typeface="Times New Roman" panose="02020603050405020304" pitchFamily="18" charset="0"/>
              <a:cs typeface="+mn-cs"/>
            </a:endParaRPr>
          </a:p>
          <a:p>
            <a:pPr defTabSz="685800" fontAlgn="base">
              <a:buClrTx/>
            </a:pPr>
            <a:r>
              <a:rPr lang="en-GB" sz="1700" b="1" kern="1200" dirty="0">
                <a:solidFill>
                  <a:prstClr val="black"/>
                </a:solidFill>
                <a:latin typeface="Calibri" panose="020F0502020204030204" pitchFamily="34" charset="0"/>
                <a:ea typeface="Times New Roman" panose="02020603050405020304" pitchFamily="18" charset="0"/>
                <a:cs typeface="+mn-cs"/>
              </a:rPr>
              <a:t>2. Research Stars of the Future </a:t>
            </a:r>
            <a:r>
              <a:rPr lang="en-GB" sz="1700" kern="1200" dirty="0">
                <a:solidFill>
                  <a:prstClr val="black"/>
                </a:solidFill>
                <a:latin typeface="Calibri" panose="020F0502020204030204" pitchFamily="34" charset="0"/>
                <a:ea typeface="Times New Roman" panose="02020603050405020304" pitchFamily="18" charset="0"/>
                <a:cs typeface="+mn-cs"/>
              </a:rPr>
              <a:t> </a:t>
            </a:r>
            <a:endParaRPr lang="en-GB" sz="1700" kern="1200" dirty="0">
              <a:solidFill>
                <a:prstClr val="black"/>
              </a:solidFill>
              <a:latin typeface="Times New Roman" panose="02020603050405020304" pitchFamily="18" charset="0"/>
              <a:ea typeface="Times New Roman" panose="02020603050405020304" pitchFamily="18" charset="0"/>
              <a:cs typeface="+mn-cs"/>
            </a:endParaRPr>
          </a:p>
          <a:p>
            <a:pPr marL="257175" indent="-257175" defTabSz="685800" fontAlgn="base">
              <a:buClrTx/>
              <a:buSzPts val="1000"/>
              <a:buFont typeface="Courier New" panose="02070309020205020404" pitchFamily="49" charset="0"/>
              <a:buChar char="o"/>
              <a:tabLst>
                <a:tab pos="342900" algn="l"/>
              </a:tabLst>
            </a:pPr>
            <a:r>
              <a:rPr lang="en-GB" sz="1700" kern="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Growing new talent and new expertise, and creating the </a:t>
            </a:r>
          </a:p>
          <a:p>
            <a:pPr defTabSz="685800" fontAlgn="base">
              <a:buClrTx/>
              <a:buSzPts val="1000"/>
              <a:tabLst>
                <a:tab pos="342900" algn="l"/>
              </a:tabLst>
            </a:pPr>
            <a:r>
              <a:rPr lang="en-GB" sz="1700" kern="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“research stars of the future” </a:t>
            </a:r>
            <a:endParaRPr lang="en-GB" sz="17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defTabSz="685800" fontAlgn="base">
              <a:buClrTx/>
              <a:buSzPts val="1000"/>
              <a:buFont typeface="Courier New" panose="02070309020205020404" pitchFamily="49" charset="0"/>
              <a:buChar char="o"/>
              <a:tabLst>
                <a:tab pos="342900" algn="l"/>
              </a:tabLst>
            </a:pPr>
            <a:r>
              <a:rPr lang="en-GB" sz="1700" kern="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Supporting the rising stars in research to become the academics of the </a:t>
            </a:r>
          </a:p>
          <a:p>
            <a:pPr defTabSz="685800" fontAlgn="base">
              <a:buClrTx/>
              <a:buSzPts val="1000"/>
              <a:tabLst>
                <a:tab pos="342900" algn="l"/>
              </a:tabLst>
            </a:pPr>
            <a:r>
              <a:rPr lang="en-GB" sz="1700" kern="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future who will lead the way in finding treatments, improving diagnosis </a:t>
            </a:r>
          </a:p>
          <a:p>
            <a:pPr defTabSz="685800" fontAlgn="base">
              <a:buClrTx/>
              <a:buSzPts val="1000"/>
              <a:tabLst>
                <a:tab pos="342900" algn="l"/>
              </a:tabLst>
            </a:pPr>
            <a:r>
              <a:rPr lang="en-GB" sz="1700" kern="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and care for people with PSP and CBD in the next few decades.   </a:t>
            </a:r>
            <a:endParaRPr lang="en-GB" sz="17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685800">
              <a:buClrTx/>
            </a:pPr>
            <a:endParaRPr lang="en-GB" sz="1700" kern="1200" dirty="0">
              <a:solidFill>
                <a:prstClr val="black"/>
              </a:solidFill>
              <a:latin typeface="Bembo"/>
              <a:ea typeface="+mn-ea"/>
              <a:cs typeface="+mn-cs"/>
            </a:endParaRPr>
          </a:p>
        </p:txBody>
      </p:sp>
    </p:spTree>
    <p:extLst>
      <p:ext uri="{BB962C8B-B14F-4D97-AF65-F5344CB8AC3E}">
        <p14:creationId xmlns:p14="http://schemas.microsoft.com/office/powerpoint/2010/main" val="517272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DAB878-6A19-652A-B578-9243A0FEF576}"/>
              </a:ext>
            </a:extLst>
          </p:cNvPr>
          <p:cNvSpPr txBox="1">
            <a:spLocks/>
          </p:cNvSpPr>
          <p:nvPr/>
        </p:nvSpPr>
        <p:spPr>
          <a:xfrm>
            <a:off x="451614" y="614855"/>
            <a:ext cx="7152344" cy="562828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base">
              <a:lnSpc>
                <a:spcPct val="120000"/>
              </a:lnSpc>
              <a:buClrTx/>
            </a:pPr>
            <a:endParaRPr lang="en-GB" sz="1700" b="1" dirty="0">
              <a:solidFill>
                <a:prstClr val="black"/>
              </a:solidFill>
              <a:latin typeface="Calibri" panose="020F0502020204030204" pitchFamily="34" charset="0"/>
              <a:ea typeface="Times New Roman" panose="02020603050405020304" pitchFamily="18" charset="0"/>
            </a:endParaRPr>
          </a:p>
          <a:p>
            <a:pPr defTabSz="685800" fontAlgn="base">
              <a:lnSpc>
                <a:spcPct val="120000"/>
              </a:lnSpc>
              <a:buClrTx/>
            </a:pPr>
            <a:r>
              <a:rPr lang="en-GB" sz="2000" kern="1200" dirty="0">
                <a:solidFill>
                  <a:srgbClr val="FF0000"/>
                </a:solidFill>
                <a:latin typeface="Calibri" panose="020F0502020204030204" pitchFamily="34" charset="0"/>
                <a:ea typeface="Times New Roman" panose="02020603050405020304" pitchFamily="18" charset="0"/>
                <a:cs typeface="+mn-cs"/>
              </a:rPr>
              <a:t>The PSPA Research Strategy 2020-2025 -cont.</a:t>
            </a:r>
            <a:endParaRPr lang="en-GB" sz="2000" b="1" dirty="0">
              <a:solidFill>
                <a:prstClr val="black"/>
              </a:solidFill>
              <a:latin typeface="Calibri" panose="020F0502020204030204" pitchFamily="34" charset="0"/>
              <a:ea typeface="Times New Roman" panose="02020603050405020304" pitchFamily="18" charset="0"/>
            </a:endParaRPr>
          </a:p>
          <a:p>
            <a:pPr defTabSz="685800" fontAlgn="base">
              <a:lnSpc>
                <a:spcPct val="120000"/>
              </a:lnSpc>
              <a:buClrTx/>
            </a:pPr>
            <a:endParaRPr lang="en-GB" sz="1700" b="1" dirty="0">
              <a:solidFill>
                <a:prstClr val="black"/>
              </a:solidFill>
              <a:latin typeface="Calibri" panose="020F0502020204030204" pitchFamily="34" charset="0"/>
              <a:ea typeface="Times New Roman" panose="02020603050405020304" pitchFamily="18" charset="0"/>
            </a:endParaRPr>
          </a:p>
          <a:p>
            <a:pPr defTabSz="685800" fontAlgn="base">
              <a:lnSpc>
                <a:spcPct val="120000"/>
              </a:lnSpc>
              <a:buClrTx/>
            </a:pPr>
            <a:r>
              <a:rPr lang="en-GB" sz="1700" b="1" dirty="0">
                <a:solidFill>
                  <a:prstClr val="black"/>
                </a:solidFill>
                <a:latin typeface="Calibri" panose="020F0502020204030204" pitchFamily="34" charset="0"/>
                <a:ea typeface="Times New Roman" panose="02020603050405020304" pitchFamily="18" charset="0"/>
              </a:rPr>
              <a:t>3. Patient Engagement in Research</a:t>
            </a:r>
            <a:r>
              <a:rPr lang="en-GB" sz="1700" dirty="0">
                <a:solidFill>
                  <a:prstClr val="black"/>
                </a:solidFill>
                <a:latin typeface="Calibri" panose="020F0502020204030204" pitchFamily="34" charset="0"/>
                <a:ea typeface="Times New Roman" panose="02020603050405020304" pitchFamily="18" charset="0"/>
              </a:rPr>
              <a:t> </a:t>
            </a:r>
            <a:br>
              <a:rPr lang="en-GB" sz="1700" dirty="0">
                <a:solidFill>
                  <a:prstClr val="black"/>
                </a:solidFill>
                <a:latin typeface="Times New Roman" panose="02020603050405020304" pitchFamily="18" charset="0"/>
                <a:ea typeface="Times New Roman" panose="02020603050405020304" pitchFamily="18" charset="0"/>
              </a:rPr>
            </a:br>
            <a:r>
              <a:rPr lang="en-GB" sz="1700" dirty="0">
                <a:solidFill>
                  <a:prstClr val="black"/>
                </a:solidFill>
                <a:latin typeface="Times New Roman" panose="02020603050405020304" pitchFamily="18" charset="0"/>
                <a:ea typeface="Times New Roman" panose="02020603050405020304" pitchFamily="18" charset="0"/>
              </a:rPr>
              <a:t>- </a:t>
            </a:r>
            <a:r>
              <a:rPr lang="en-GB" sz="17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Supporting research which reflects patient views and priorities, and encouraging and enabling anyone who wants to engage with our Take Part in Research Programme, giving them a Patient and Carers Voices in Research. </a:t>
            </a:r>
            <a:br>
              <a:rPr lang="en-GB" sz="17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br>
            <a:r>
              <a:rPr lang="en-GB" sz="17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17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Educating members by working with local groups about PSP and CBD </a:t>
            </a:r>
            <a:br>
              <a:rPr lang="en-GB" sz="17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br>
            <a:r>
              <a:rPr lang="en-GB" sz="17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17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Supporting the helpline team in answering member enquiries and providing research information and answering scientific questions </a:t>
            </a:r>
            <a:br>
              <a:rPr lang="en-GB" sz="17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br>
            <a:r>
              <a:rPr lang="en-GB" sz="17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17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Working with pharmaceutical patient advocacy teams to encourage patient engagement in clinical trials </a:t>
            </a:r>
            <a:br>
              <a:rPr lang="en-GB" sz="17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br>
            <a:r>
              <a:rPr lang="en-GB" sz="17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br>
              <a:rPr lang="en-GB" sz="17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br>
            <a:r>
              <a:rPr lang="en-GB" sz="1700" b="1" dirty="0">
                <a:solidFill>
                  <a:prstClr val="black"/>
                </a:solidFill>
                <a:latin typeface="Calibri" panose="020F0502020204030204" pitchFamily="34" charset="0"/>
                <a:ea typeface="Times New Roman" panose="02020603050405020304" pitchFamily="18" charset="0"/>
              </a:rPr>
              <a:t>4. Communication, Collaboration and Change</a:t>
            </a:r>
            <a:r>
              <a:rPr lang="en-GB" sz="1700" dirty="0">
                <a:solidFill>
                  <a:prstClr val="black"/>
                </a:solidFill>
                <a:latin typeface="Calibri" panose="020F0502020204030204" pitchFamily="34" charset="0"/>
                <a:ea typeface="Times New Roman" panose="02020603050405020304" pitchFamily="18" charset="0"/>
              </a:rPr>
              <a:t> </a:t>
            </a:r>
            <a:br>
              <a:rPr lang="en-GB" sz="1700" dirty="0">
                <a:solidFill>
                  <a:prstClr val="black"/>
                </a:solidFill>
                <a:latin typeface="Times New Roman" panose="02020603050405020304" pitchFamily="18" charset="0"/>
                <a:ea typeface="Times New Roman" panose="02020603050405020304" pitchFamily="18" charset="0"/>
              </a:rPr>
            </a:br>
            <a:r>
              <a:rPr lang="en-GB" sz="1700" dirty="0">
                <a:solidFill>
                  <a:prstClr val="black"/>
                </a:solidFill>
                <a:latin typeface="Times New Roman" panose="02020603050405020304" pitchFamily="18" charset="0"/>
                <a:ea typeface="Times New Roman" panose="02020603050405020304" pitchFamily="18" charset="0"/>
              </a:rPr>
              <a:t>- </a:t>
            </a:r>
            <a:r>
              <a:rPr lang="en-GB" sz="17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Communicating research – bringing research findings to the people affected by PSP and CBD, our supporters and funding partners</a:t>
            </a:r>
            <a:r>
              <a:rPr lang="en-GB" sz="17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br>
              <a:rPr lang="en-GB" sz="17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br>
            <a:r>
              <a:rPr lang="en-GB" sz="17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17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Working with research institutions, charities, medical and health associations such as the Neurological Alliances, AMRC and ABN, and other overlapping health related charities to lobby government agencies and NHS commissioners for changes in clinical provision and pathways for people with PSP and CBD</a:t>
            </a:r>
            <a:r>
              <a:rPr lang="en-GB" sz="17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br>
              <a:rPr lang="en-GB" sz="17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br>
            <a:endParaRPr lang="en-GB" sz="1700" dirty="0">
              <a:solidFill>
                <a:prstClr val="black"/>
              </a:solidFill>
              <a:latin typeface="Bembo"/>
            </a:endParaRPr>
          </a:p>
        </p:txBody>
      </p:sp>
    </p:spTree>
    <p:extLst>
      <p:ext uri="{BB962C8B-B14F-4D97-AF65-F5344CB8AC3E}">
        <p14:creationId xmlns:p14="http://schemas.microsoft.com/office/powerpoint/2010/main" val="3926699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3AF59-972E-E9D3-1251-B8901BF97CC0}"/>
              </a:ext>
            </a:extLst>
          </p:cNvPr>
          <p:cNvSpPr>
            <a:spLocks noGrp="1"/>
          </p:cNvSpPr>
          <p:nvPr>
            <p:ph type="title"/>
          </p:nvPr>
        </p:nvSpPr>
        <p:spPr>
          <a:xfrm>
            <a:off x="4311315" y="216569"/>
            <a:ext cx="4961021" cy="822158"/>
          </a:xfrm>
        </p:spPr>
        <p:txBody>
          <a:bodyPr/>
          <a:lstStyle/>
          <a:p>
            <a:r>
              <a:rPr lang="en-GB" sz="2400" dirty="0"/>
              <a:t>What PSPA Funds</a:t>
            </a:r>
          </a:p>
        </p:txBody>
      </p:sp>
      <p:sp>
        <p:nvSpPr>
          <p:cNvPr id="3" name="Content Placeholder 2">
            <a:extLst>
              <a:ext uri="{FF2B5EF4-FFF2-40B4-BE49-F238E27FC236}">
                <a16:creationId xmlns:a16="http://schemas.microsoft.com/office/drawing/2014/main" id="{FB55E1BC-F655-9E89-D423-D0826CA51E96}"/>
              </a:ext>
            </a:extLst>
          </p:cNvPr>
          <p:cNvSpPr>
            <a:spLocks noGrp="1"/>
          </p:cNvSpPr>
          <p:nvPr>
            <p:ph idx="1"/>
          </p:nvPr>
        </p:nvSpPr>
        <p:spPr>
          <a:xfrm>
            <a:off x="685800" y="627648"/>
            <a:ext cx="7772400" cy="4114800"/>
          </a:xfrm>
        </p:spPr>
        <p:txBody>
          <a:bodyPr>
            <a:noAutofit/>
          </a:bodyPr>
          <a:lstStyle/>
          <a:p>
            <a:pPr>
              <a:spcBef>
                <a:spcPts val="0"/>
              </a:spcBef>
            </a:pPr>
            <a:r>
              <a:rPr lang="en-GB" sz="1800" dirty="0">
                <a:latin typeface="Calibri" panose="020F0502020204030204" pitchFamily="34" charset="0"/>
                <a:cs typeface="Calibri" panose="020F0502020204030204" pitchFamily="34" charset="0"/>
              </a:rPr>
              <a:t>Small grants</a:t>
            </a:r>
          </a:p>
          <a:p>
            <a:pPr lvl="1">
              <a:spcBef>
                <a:spcPts val="0"/>
              </a:spcBef>
            </a:pPr>
            <a:r>
              <a:rPr lang="en-GB" sz="1800" dirty="0">
                <a:latin typeface="Calibri" panose="020F0502020204030204" pitchFamily="34" charset="0"/>
                <a:cs typeface="Calibri" panose="020F0502020204030204" pitchFamily="34" charset="0"/>
              </a:rPr>
              <a:t>MDTs Southampton</a:t>
            </a:r>
          </a:p>
          <a:p>
            <a:pPr lvl="1">
              <a:spcBef>
                <a:spcPts val="0"/>
              </a:spcBef>
            </a:pPr>
            <a:r>
              <a:rPr lang="en-GB" sz="1800" dirty="0">
                <a:latin typeface="Calibri" panose="020F0502020204030204" pitchFamily="34" charset="0"/>
                <a:cs typeface="Calibri" panose="020F0502020204030204" pitchFamily="34" charset="0"/>
              </a:rPr>
              <a:t>2 new applications</a:t>
            </a:r>
          </a:p>
          <a:p>
            <a:pPr>
              <a:spcBef>
                <a:spcPts val="0"/>
              </a:spcBef>
            </a:pPr>
            <a:r>
              <a:rPr lang="en-GB" sz="1800" dirty="0">
                <a:latin typeface="Calibri" panose="020F0502020204030204" pitchFamily="34" charset="0"/>
                <a:cs typeface="Calibri" panose="020F0502020204030204" pitchFamily="34" charset="0"/>
              </a:rPr>
              <a:t>Project grants</a:t>
            </a:r>
          </a:p>
          <a:p>
            <a:pPr>
              <a:spcBef>
                <a:spcPts val="0"/>
              </a:spcBef>
            </a:pPr>
            <a:r>
              <a:rPr lang="en-GB" sz="1800" dirty="0">
                <a:latin typeface="Calibri" panose="020F0502020204030204" pitchFamily="34" charset="0"/>
                <a:cs typeface="Calibri" panose="020F0502020204030204" pitchFamily="34" charset="0"/>
              </a:rPr>
              <a:t>Fellowship</a:t>
            </a:r>
          </a:p>
          <a:p>
            <a:pPr>
              <a:spcBef>
                <a:spcPts val="0"/>
              </a:spcBef>
            </a:pPr>
            <a:r>
              <a:rPr lang="en-GB" sz="1800" dirty="0">
                <a:latin typeface="Calibri" panose="020F0502020204030204" pitchFamily="34" charset="0"/>
                <a:cs typeface="Calibri" panose="020F0502020204030204" pitchFamily="34" charset="0"/>
              </a:rPr>
              <a:t>Partnership with Scottish ABN</a:t>
            </a:r>
          </a:p>
          <a:p>
            <a:pPr>
              <a:spcBef>
                <a:spcPts val="0"/>
              </a:spcBef>
            </a:pPr>
            <a:endParaRPr lang="en-GB" sz="1800" dirty="0">
              <a:latin typeface="Calibri" panose="020F0502020204030204" pitchFamily="34" charset="0"/>
              <a:cs typeface="Calibri" panose="020F0502020204030204" pitchFamily="34" charset="0"/>
            </a:endParaRPr>
          </a:p>
          <a:p>
            <a:pPr>
              <a:spcBef>
                <a:spcPts val="0"/>
              </a:spcBef>
            </a:pPr>
            <a:endParaRPr lang="en-GB" sz="1800" dirty="0">
              <a:latin typeface="Calibri" panose="020F0502020204030204" pitchFamily="34" charset="0"/>
              <a:cs typeface="Calibri" panose="020F0502020204030204" pitchFamily="34" charset="0"/>
            </a:endParaRPr>
          </a:p>
          <a:p>
            <a:pPr marL="0" indent="0">
              <a:spcBef>
                <a:spcPts val="0"/>
              </a:spcBef>
              <a:buNone/>
            </a:pPr>
            <a:r>
              <a:rPr lang="en-GB" sz="1800" dirty="0">
                <a:solidFill>
                  <a:srgbClr val="FF0000"/>
                </a:solidFill>
                <a:latin typeface="Calibri" panose="020F0502020204030204" pitchFamily="34" charset="0"/>
                <a:cs typeface="Calibri" panose="020F0502020204030204" pitchFamily="34" charset="0"/>
              </a:rPr>
              <a:t>Topics - we asked patients! Research Information Day 2021 poll:</a:t>
            </a:r>
          </a:p>
          <a:p>
            <a:pPr marL="0" indent="0">
              <a:spcBef>
                <a:spcPts val="0"/>
              </a:spcBef>
              <a:buNone/>
            </a:pPr>
            <a:endParaRPr lang="en-GB" sz="1800" dirty="0">
              <a:latin typeface="Calibri" panose="020F0502020204030204" pitchFamily="34" charset="0"/>
              <a:cs typeface="Calibri" panose="020F0502020204030204" pitchFamily="34" charset="0"/>
            </a:endParaRPr>
          </a:p>
          <a:p>
            <a:pPr>
              <a:spcBef>
                <a:spcPts val="0"/>
              </a:spcBef>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Types of research you would be interested in taking part in</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lvl="2">
              <a:spcBef>
                <a:spcPts val="0"/>
              </a:spcBef>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 Finding treatments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lvl="2">
              <a:spcBef>
                <a:spcPts val="0"/>
              </a:spcBef>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 Improving quality of life</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lvl="2">
              <a:spcBef>
                <a:spcPts val="0"/>
              </a:spcBef>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Early Diagnosis</a:t>
            </a:r>
            <a:endParaRPr lang="en-GB" sz="1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spcBef>
                <a:spcPts val="0"/>
              </a:spcBef>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Research priorities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lvl="2">
              <a:spcBef>
                <a:spcPts val="0"/>
              </a:spcBef>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Treatment</a:t>
            </a:r>
          </a:p>
          <a:p>
            <a:pPr lvl="2">
              <a:spcBef>
                <a:spcPts val="0"/>
              </a:spcBef>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Misdiagnosis </a:t>
            </a:r>
          </a:p>
          <a:p>
            <a:pPr lvl="2">
              <a:spcBef>
                <a:spcPts val="0"/>
              </a:spcBef>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Prevention </a:t>
            </a:r>
          </a:p>
          <a:p>
            <a:pPr lvl="2">
              <a:spcBef>
                <a:spcPts val="0"/>
              </a:spcBef>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Improved care </a:t>
            </a:r>
          </a:p>
          <a:p>
            <a:pPr lvl="2">
              <a:spcBef>
                <a:spcPts val="0"/>
              </a:spcBef>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Mobility &amp; exercise</a:t>
            </a:r>
          </a:p>
          <a:p>
            <a:pPr>
              <a:spcBef>
                <a:spcPts val="0"/>
              </a:spcBef>
            </a:pPr>
            <a:endParaRPr lang="en-GB" sz="1800" dirty="0">
              <a:latin typeface="Calibri" panose="020F0502020204030204" pitchFamily="34" charset="0"/>
              <a:cs typeface="Calibri" panose="020F0502020204030204" pitchFamily="34" charset="0"/>
            </a:endParaRPr>
          </a:p>
          <a:p>
            <a:pPr>
              <a:spcBef>
                <a:spcPts val="0"/>
              </a:spcBef>
            </a:pPr>
            <a:endParaRPr lang="en-GB" sz="1800" dirty="0">
              <a:latin typeface="Calibri" panose="020F0502020204030204" pitchFamily="34" charset="0"/>
              <a:cs typeface="Calibri" panose="020F0502020204030204" pitchFamily="34" charset="0"/>
            </a:endParaRPr>
          </a:p>
          <a:p>
            <a:pPr>
              <a:spcBef>
                <a:spcPts val="0"/>
              </a:spcBef>
            </a:pPr>
            <a:endParaRPr lang="en-GB"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7274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p:nvPr/>
        </p:nvSpPr>
        <p:spPr>
          <a:xfrm>
            <a:off x="717033" y="2639461"/>
            <a:ext cx="8016876"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dirty="0">
                <a:solidFill>
                  <a:srgbClr val="004159"/>
                </a:solidFill>
                <a:latin typeface="Arial" panose="020B0604020202020204" pitchFamily="34" charset="0"/>
                <a:cs typeface="Arial" panose="020B0604020202020204" pitchFamily="34" charset="0"/>
              </a:rPr>
              <a:t>Progressive Supranuclear Palsy and Corticobasal Syndrome</a:t>
            </a:r>
          </a:p>
          <a:p>
            <a:pPr marL="0" marR="0" lvl="0" indent="0" algn="l" rtl="0">
              <a:lnSpc>
                <a:spcPct val="100000"/>
              </a:lnSpc>
              <a:spcBef>
                <a:spcPts val="0"/>
              </a:spcBef>
              <a:spcAft>
                <a:spcPts val="0"/>
              </a:spcAft>
              <a:buClr>
                <a:srgbClr val="000000"/>
              </a:buClr>
              <a:buSzPts val="3600"/>
              <a:buFont typeface="Arial"/>
              <a:buNone/>
            </a:pPr>
            <a:endParaRPr lang="en-GB" sz="2800" b="1" i="0" strike="noStrike" cap="none" dirty="0">
              <a:solidFill>
                <a:srgbClr val="004159"/>
              </a:solidFill>
              <a:latin typeface="Arial" panose="020B0604020202020204" pitchFamily="34" charset="0"/>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3600"/>
              <a:buFont typeface="Arial"/>
              <a:buNone/>
            </a:pPr>
            <a:r>
              <a:rPr lang="en-GB" sz="2000" b="1" dirty="0">
                <a:solidFill>
                  <a:srgbClr val="004159"/>
                </a:solidFill>
                <a:latin typeface="Arial" panose="020B0604020202020204" pitchFamily="34" charset="0"/>
                <a:cs typeface="Arial" panose="020B0604020202020204" pitchFamily="34" charset="0"/>
              </a:rPr>
              <a:t>October 2022</a:t>
            </a:r>
            <a:endParaRPr sz="2000" b="1" i="0" strike="noStrike" cap="none" dirty="0">
              <a:solidFill>
                <a:srgbClr val="004159"/>
              </a:solidFill>
              <a:latin typeface="Arial" panose="020B0604020202020204" pitchFamily="34" charset="0"/>
              <a:cs typeface="Arial" panose="020B0604020202020204" pitchFamily="34" charset="0"/>
              <a:sym typeface="Arial"/>
            </a:endParaRPr>
          </a:p>
          <a:p>
            <a:pPr marL="3657600" marR="0" lvl="8" indent="0" algn="l" rtl="0">
              <a:lnSpc>
                <a:spcPct val="100000"/>
              </a:lnSpc>
              <a:spcBef>
                <a:spcPts val="0"/>
              </a:spcBef>
              <a:spcAft>
                <a:spcPts val="0"/>
              </a:spcAft>
              <a:buClr>
                <a:srgbClr val="000000"/>
              </a:buClr>
              <a:buSzPts val="2000"/>
              <a:buFont typeface="Arial"/>
              <a:buNone/>
            </a:pPr>
            <a:endParaRPr sz="2400" b="1" i="0" u="none" strike="noStrike" cap="none" dirty="0">
              <a:solidFill>
                <a:schemeClr val="dk1"/>
              </a:solidFill>
              <a:latin typeface="Arial" panose="020B0604020202020204" pitchFamily="34" charset="0"/>
              <a:cs typeface="Arial" panose="020B0604020202020204" pitchFamily="34" charset="0"/>
              <a:sym typeface="Arial"/>
            </a:endParaRPr>
          </a:p>
          <a:p>
            <a:pPr marL="3657600" marR="0" lvl="8" indent="0" algn="l" rtl="0">
              <a:lnSpc>
                <a:spcPct val="100000"/>
              </a:lnSpc>
              <a:spcBef>
                <a:spcPts val="0"/>
              </a:spcBef>
              <a:spcAft>
                <a:spcPts val="0"/>
              </a:spcAft>
              <a:buClr>
                <a:srgbClr val="000000"/>
              </a:buClr>
              <a:buSzPts val="2000"/>
              <a:buFont typeface="Arial"/>
              <a:buNone/>
            </a:pPr>
            <a:endParaRPr sz="2400" b="1" i="0" u="none" strike="noStrike" cap="none" dirty="0">
              <a:solidFill>
                <a:schemeClr val="dk1"/>
              </a:solidFill>
              <a:latin typeface="Arial" panose="020B0604020202020204" pitchFamily="34" charset="0"/>
              <a:cs typeface="Arial" panose="020B0604020202020204" pitchFamily="34" charset="0"/>
              <a:sym typeface="Arial"/>
            </a:endParaRPr>
          </a:p>
          <a:p>
            <a:pPr marL="3657600" marR="0" lvl="8" indent="0" algn="l" rtl="0">
              <a:lnSpc>
                <a:spcPct val="100000"/>
              </a:lnSpc>
              <a:spcBef>
                <a:spcPts val="0"/>
              </a:spcBef>
              <a:spcAft>
                <a:spcPts val="0"/>
              </a:spcAft>
              <a:buClr>
                <a:srgbClr val="000000"/>
              </a:buClr>
              <a:buSzPts val="2000"/>
              <a:buFont typeface="Arial"/>
              <a:buNone/>
            </a:pPr>
            <a:endParaRPr sz="2400" b="1" i="0" u="none" strike="noStrike" cap="none" dirty="0">
              <a:solidFill>
                <a:schemeClr val="dk1"/>
              </a:solidFill>
              <a:latin typeface="Arial" panose="020B0604020202020204" pitchFamily="34" charset="0"/>
              <a:cs typeface="Arial" panose="020B0604020202020204" pitchFamily="34" charset="0"/>
              <a:sym typeface="Arial"/>
            </a:endParaRPr>
          </a:p>
          <a:p>
            <a:pPr marL="3657600" marR="0" lvl="8" indent="0" algn="l" rtl="0">
              <a:lnSpc>
                <a:spcPct val="100000"/>
              </a:lnSpc>
              <a:spcBef>
                <a:spcPts val="0"/>
              </a:spcBef>
              <a:spcAft>
                <a:spcPts val="0"/>
              </a:spcAft>
              <a:buClr>
                <a:srgbClr val="000000"/>
              </a:buClr>
              <a:buSzPts val="2000"/>
              <a:buFont typeface="Arial"/>
              <a:buNone/>
            </a:pPr>
            <a:endParaRPr sz="2400" b="1" i="0" u="none" strike="noStrike" cap="none" dirty="0">
              <a:solidFill>
                <a:schemeClr val="dk1"/>
              </a:solidFill>
              <a:latin typeface="Arial" panose="020B0604020202020204" pitchFamily="34" charset="0"/>
              <a:ea typeface="Century Schoolbook"/>
              <a:cs typeface="Arial" panose="020B0604020202020204" pitchFamily="34" charset="0"/>
              <a:sym typeface="Century Schoolbook"/>
            </a:endParaRPr>
          </a:p>
          <a:p>
            <a:pPr marL="3657600" marR="0" lvl="8" indent="0" algn="l" rtl="0">
              <a:lnSpc>
                <a:spcPct val="100000"/>
              </a:lnSpc>
              <a:spcBef>
                <a:spcPts val="0"/>
              </a:spcBef>
              <a:spcAft>
                <a:spcPts val="0"/>
              </a:spcAft>
              <a:buClr>
                <a:srgbClr val="000000"/>
              </a:buClr>
              <a:buSzPts val="2000"/>
              <a:buFont typeface="Arial"/>
              <a:buNone/>
            </a:pPr>
            <a:endParaRPr sz="2400" b="1" i="0" u="none" strike="noStrike" cap="none" dirty="0">
              <a:solidFill>
                <a:schemeClr val="dk1"/>
              </a:solidFill>
              <a:latin typeface="Arial" panose="020B0604020202020204" pitchFamily="34" charset="0"/>
              <a:ea typeface="Century Schoolbook"/>
              <a:cs typeface="Arial" panose="020B0604020202020204" pitchFamily="34" charset="0"/>
              <a:sym typeface="Century Schoolbook"/>
            </a:endParaRPr>
          </a:p>
        </p:txBody>
      </p:sp>
    </p:spTree>
    <p:extLst>
      <p:ext uri="{BB962C8B-B14F-4D97-AF65-F5344CB8AC3E}">
        <p14:creationId xmlns:p14="http://schemas.microsoft.com/office/powerpoint/2010/main" val="69353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xEl>
                                              <p:pRg st="0" end="0"/>
                                            </p:txEl>
                                          </p:spTgt>
                                        </p:tgtEl>
                                        <p:attrNameLst>
                                          <p:attrName>style.visibility</p:attrName>
                                        </p:attrNameLst>
                                      </p:cBhvr>
                                      <p:to>
                                        <p:strVal val="visible"/>
                                      </p:to>
                                    </p:set>
                                    <p:animEffect transition="in" filter="fade">
                                      <p:cBhvr>
                                        <p:cTn id="7" dur="500"/>
                                        <p:tgtEl>
                                          <p:spTgt spid="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xEl>
                                              <p:pRg st="2" end="2"/>
                                            </p:txEl>
                                          </p:spTgt>
                                        </p:tgtEl>
                                        <p:attrNameLst>
                                          <p:attrName>style.visibility</p:attrName>
                                        </p:attrNameLst>
                                      </p:cBhvr>
                                      <p:to>
                                        <p:strVal val="visible"/>
                                      </p:to>
                                    </p:set>
                                    <p:animEffect transition="in" filter="fade">
                                      <p:cBhvr>
                                        <p:cTn id="12" dur="500"/>
                                        <p:tgtEl>
                                          <p:spTgt spid="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Graphik Medium"/>
        <a:ea typeface=""/>
        <a:cs typeface=""/>
      </a:majorFont>
      <a:minorFont>
        <a:latin typeface="Graphik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0C1A107A37A54D91BC57370395A2C5" ma:contentTypeVersion="16" ma:contentTypeDescription="Create a new document." ma:contentTypeScope="" ma:versionID="88a0bea85489eef1c19e0a5b88535e24">
  <xsd:schema xmlns:xsd="http://www.w3.org/2001/XMLSchema" xmlns:xs="http://www.w3.org/2001/XMLSchema" xmlns:p="http://schemas.microsoft.com/office/2006/metadata/properties" xmlns:ns2="a05e0708-8021-447a-b406-39ce3f2b19a6" xmlns:ns3="f99b252e-3e75-48ca-ba53-9d771ae125f4" targetNamespace="http://schemas.microsoft.com/office/2006/metadata/properties" ma:root="true" ma:fieldsID="d35533a438d9ad37a5042d4b39c55d1d" ns2:_="" ns3:_="">
    <xsd:import namespace="a05e0708-8021-447a-b406-39ce3f2b19a6"/>
    <xsd:import namespace="f99b252e-3e75-48ca-ba53-9d771ae125f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e0708-8021-447a-b406-39ce3f2b19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c3d9996-164f-4fca-91be-6a7bfbc2790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99b252e-3e75-48ca-ba53-9d771ae125f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7c4f901-8166-40b0-9b1b-4fee6f13fa85}" ma:internalName="TaxCatchAll" ma:showField="CatchAllData" ma:web="f99b252e-3e75-48ca-ba53-9d771ae125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05e0708-8021-447a-b406-39ce3f2b19a6">
      <Terms xmlns="http://schemas.microsoft.com/office/infopath/2007/PartnerControls"/>
    </lcf76f155ced4ddcb4097134ff3c332f>
    <TaxCatchAll xmlns="f99b252e-3e75-48ca-ba53-9d771ae125f4" xsi:nil="true"/>
  </documentManagement>
</p:properties>
</file>

<file path=customXml/itemProps1.xml><?xml version="1.0" encoding="utf-8"?>
<ds:datastoreItem xmlns:ds="http://schemas.openxmlformats.org/officeDocument/2006/customXml" ds:itemID="{D9D887B2-3165-4260-AC66-FBEBF32F8526}"/>
</file>

<file path=customXml/itemProps2.xml><?xml version="1.0" encoding="utf-8"?>
<ds:datastoreItem xmlns:ds="http://schemas.openxmlformats.org/officeDocument/2006/customXml" ds:itemID="{32E6830B-99D4-4FD4-B9D0-ADAEAA0D9F6B}"/>
</file>

<file path=customXml/itemProps3.xml><?xml version="1.0" encoding="utf-8"?>
<ds:datastoreItem xmlns:ds="http://schemas.openxmlformats.org/officeDocument/2006/customXml" ds:itemID="{B6F4A6B7-66B3-4DDA-96BF-B71936927210}"/>
</file>

<file path=docProps/app.xml><?xml version="1.0" encoding="utf-8"?>
<Properties xmlns="http://schemas.openxmlformats.org/officeDocument/2006/extended-properties" xmlns:vt="http://schemas.openxmlformats.org/officeDocument/2006/docPropsVTypes">
  <TotalTime>4222</TotalTime>
  <Words>2528</Words>
  <Application>Microsoft Office PowerPoint</Application>
  <PresentationFormat>On-screen Show (4:3)</PresentationFormat>
  <Paragraphs>231</Paragraphs>
  <Slides>25</Slides>
  <Notes>8</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25</vt:i4>
      </vt:variant>
    </vt:vector>
  </HeadingPairs>
  <TitlesOfParts>
    <vt:vector size="46" baseType="lpstr">
      <vt:lpstr>Bembo</vt:lpstr>
      <vt:lpstr>ArialMT</vt:lpstr>
      <vt:lpstr>BlinkMacSystemFont</vt:lpstr>
      <vt:lpstr>Merriweather</vt:lpstr>
      <vt:lpstr>Graphik Medium</vt:lpstr>
      <vt:lpstr>Arial</vt:lpstr>
      <vt:lpstr>Graphik Regular</vt:lpstr>
      <vt:lpstr>Calibri Light</vt:lpstr>
      <vt:lpstr>Crimson Text</vt:lpstr>
      <vt:lpstr>Wingdings</vt:lpstr>
      <vt:lpstr>Source Sans Pro</vt:lpstr>
      <vt:lpstr>Helvetica Neue</vt:lpstr>
      <vt:lpstr>Cambria</vt:lpstr>
      <vt:lpstr>Times New Roman</vt:lpstr>
      <vt:lpstr>Calibri</vt:lpstr>
      <vt:lpstr>Georgia</vt:lpstr>
      <vt:lpstr>Courier New</vt:lpstr>
      <vt:lpstr>Roboto</vt:lpstr>
      <vt:lpstr>Blank Presentation</vt:lpstr>
      <vt:lpstr>Custom Design</vt:lpstr>
      <vt:lpstr>Office Theme</vt:lpstr>
      <vt:lpstr>PSP&amp;CBD Research update</vt:lpstr>
      <vt:lpstr>What is Research </vt:lpstr>
      <vt:lpstr>Basic research is the study of life processes (biological, molecular, and chemical) that are universal in their application to scientific knowledge.    Translational research: from the laboratory into the clinic   [bench to bed]  Clinical research addresses important questions of normal function and disease using human subjects.  •Causes – what contributes to someone getting this condition? • Diagnosis – what can we measure to tell us whether someone has a condition? • Treatments – what medicines can we try to improve or resolve symptoms? • Outcomes – what will happen to a person with a condition? • Prevention – what can we change to stop someone developing this condition?</vt:lpstr>
      <vt:lpstr>PowerPoint Presentation</vt:lpstr>
      <vt:lpstr>PowerPoint Presentation</vt:lpstr>
      <vt:lpstr>PowerPoint Presentation</vt:lpstr>
      <vt:lpstr>PowerPoint Presentation</vt:lpstr>
      <vt:lpstr>What PSPA Funds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PROSPECT NETWORK output   Jabbari E, Koga S, Valentino RR, Reynolds RH, Ferrari R, Tan MMX, et al. Genetic determinants of survival in progressive supranuclear palsy: a genome-wide association study [Internet]. Vol. 20, The Lancet Neurology. 2021. p. 107–16. Available from: http://dx.doi.org/10.1016/s1474-4422(20)30394-x4. Jabbari E, Woodside J, Tan MMX, Pavese N, Bandmann O, Ghosh BCP, et al. The genetic and clinico-pathological profile of early-onset progressive supranuclear palsy. Mov Disord. 2019;34(9):1307-14.  Scotton WJ, Bocchetta M, Todd E, Cash DM, Oxtoby N, Vande Vrede L, et al. A data-driven model of brain volume changes in progressive supranuclear palsy. Brain Communications. 2022:fcac098. Available from: https://doi.org/10.1093/braincomms/fcac098.   Whiteside D, Jones S, Ghosh BC, Coyle-Gilchrist I, Gerhard A, Hu MT, Klein JC, Leigh PN, Church A, Burn DJ, Morris HR. Altered network stability in progressive supranuclear palsy.. Neurobiol Aging, 107 109-117. Available from: https://doi.org/10.1016/j.neurobiolaging.2021.07.007.   Lang AE, Stebbins GT, Wang P, Jabbari E, Lamb R, Morris H, et al. The Cortical Basal ganglia Functional Scale (CBFS): Development and preliminary validation. Parkinsonism Relat Disord [Internet]. 2020 Oct 1;79:121–6. Available from: https://www.sciencedirect.com/science/article/pii/S1353802020306878   Jabbari E, Holland N, Chelban V, Jones PS, Lamb R, Rawlinson C, et al. Diagnosis Across the Spectrum of Progressive Supranuclear Palsy and Corticobasal Syndrome. JAMA Neurology. 2020;77(3):377-87.   Jabbari E, Woodside J, Guo T, Magdalinou NK, ChelbanV, Athauda D, et al. Proximity extension assay testing reveals novel diagnostic biomarkers of atypical parkinsonian syndromes. J Neurol Neurosurg Psychiatry [Internet]. 2019 Jul;90(7):768–73.Available from: http://dx.doi.org/10.1136/jnnp-2018-3201517  Street D, Whiteside D, Rittman T, Rowe J. Prodromal Progressive Supranuclear Palsy – insights from the UK Biobank.Available from: https://doi.org/10.1101/2021.05.06.21256759   Höglinger GU, Respondek G, Stamelou M, Kurz C, Josephs KA, Lang AE, et al. Clinical diagnosis of progressive supranuclear palsy: The movement disorder society criteria. Mov Disord [Internet].2017 Jun;32(6):853–64. Available from:http://dx.doi.org/10.1002/mds.2698715. Grötsch M-T, Respondek G, Colosimo C, ComptaY, Corvol JC, Ferreira J, et al. A Modified Progressive Supranuclear Palsy Rating Scale. Mov Disord[Internet]. 2021 Jan 29; Available from: http://dx.doi.org/10.1002/mds.2847016.    ……… a selection, ask for full list          </vt:lpstr>
      <vt:lpstr>PowerPoint Presentation</vt:lpstr>
      <vt:lpstr>PowerPoint Presentation</vt:lpstr>
      <vt:lpstr>PowerPoint Presentation</vt:lpstr>
      <vt:lpstr>“Wearable technology and machine learning techniques can accurately discriminate between PSP, Parkinson's disease, and healthy controls”</vt:lpstr>
      <vt:lpstr>PowerPoint Presentation</vt:lpstr>
      <vt:lpstr>Involving the public in the research cycle </vt:lpstr>
      <vt:lpstr>Get involved in research </vt:lpstr>
      <vt:lpstr>Future events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Riona Fumi</dc:creator>
  <cp:lastModifiedBy>Carol Amirghiasvand</cp:lastModifiedBy>
  <cp:revision>29</cp:revision>
  <dcterms:modified xsi:type="dcterms:W3CDTF">2022-10-20T12:35:50Z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0x0101002B0C1A107A37A54D91BC57370395A2C5</vt:lpwstr>
  </property>
</Properties>
</file>